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7"/>
  </p:notesMasterIdLst>
  <p:handoutMasterIdLst>
    <p:handoutMasterId r:id="rId38"/>
  </p:handoutMasterIdLst>
  <p:sldIdLst>
    <p:sldId id="256" r:id="rId2"/>
    <p:sldId id="283" r:id="rId3"/>
    <p:sldId id="326" r:id="rId4"/>
    <p:sldId id="298" r:id="rId5"/>
    <p:sldId id="284" r:id="rId6"/>
    <p:sldId id="319" r:id="rId7"/>
    <p:sldId id="359" r:id="rId8"/>
    <p:sldId id="360" r:id="rId9"/>
    <p:sldId id="327" r:id="rId10"/>
    <p:sldId id="333" r:id="rId11"/>
    <p:sldId id="299" r:id="rId12"/>
    <p:sldId id="300" r:id="rId13"/>
    <p:sldId id="328" r:id="rId14"/>
    <p:sldId id="331" r:id="rId15"/>
    <p:sldId id="361" r:id="rId16"/>
    <p:sldId id="349" r:id="rId17"/>
    <p:sldId id="348" r:id="rId18"/>
    <p:sldId id="332" r:id="rId19"/>
    <p:sldId id="364" r:id="rId20"/>
    <p:sldId id="337" r:id="rId21"/>
    <p:sldId id="363" r:id="rId22"/>
    <p:sldId id="338" r:id="rId23"/>
    <p:sldId id="302" r:id="rId24"/>
    <p:sldId id="340" r:id="rId25"/>
    <p:sldId id="339" r:id="rId26"/>
    <p:sldId id="341" r:id="rId27"/>
    <p:sldId id="342" r:id="rId28"/>
    <p:sldId id="303" r:id="rId29"/>
    <p:sldId id="304" r:id="rId30"/>
    <p:sldId id="305" r:id="rId31"/>
    <p:sldId id="358" r:id="rId32"/>
    <p:sldId id="306" r:id="rId33"/>
    <p:sldId id="307" r:id="rId34"/>
    <p:sldId id="356" r:id="rId35"/>
    <p:sldId id="354" r:id="rId36"/>
  </p:sldIdLst>
  <p:sldSz cx="9144000" cy="6858000" type="screen4x3"/>
  <p:notesSz cx="9236075" cy="7010400"/>
  <p:embeddedFontLst>
    <p:embeddedFont>
      <p:font typeface="Segoe UI" panose="020B0502040204020203"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
      <p:font typeface="Perpetua" panose="02020502060401020303" pitchFamily="18" charset="0"/>
      <p:regular r:id="rId47"/>
      <p:bold r:id="rId48"/>
      <p:italic r:id="rId49"/>
      <p:boldItalic r:id="rId50"/>
    </p:embeddedFont>
    <p:embeddedFont>
      <p:font typeface="Century Gothic" panose="020B050202020202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0">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A0A0"/>
    <a:srgbClr val="D2D1CF"/>
    <a:srgbClr val="F3C2C2"/>
    <a:srgbClr val="CDCBC9"/>
    <a:srgbClr val="D42D2D"/>
    <a:srgbClr val="E37575"/>
    <a:srgbClr val="F2BFBF"/>
    <a:srgbClr val="00FF00"/>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50" autoAdjust="0"/>
  </p:normalViewPr>
  <p:slideViewPr>
    <p:cSldViewPr>
      <p:cViewPr>
        <p:scale>
          <a:sx n="75" d="100"/>
          <a:sy n="75" d="100"/>
        </p:scale>
        <p:origin x="1038" y="132"/>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5784"/>
    </p:cViewPr>
  </p:sorterViewPr>
  <p:notesViewPr>
    <p:cSldViewPr>
      <p:cViewPr varScale="1">
        <p:scale>
          <a:sx n="101" d="100"/>
          <a:sy n="101" d="100"/>
        </p:scale>
        <p:origin x="-3576" y="-90"/>
      </p:cViewPr>
      <p:guideLst>
        <p:guide orient="horz" pos="2210"/>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4003408" cy="350521"/>
          </a:xfrm>
          <a:prstGeom prst="rect">
            <a:avLst/>
          </a:prstGeom>
          <a:noFill/>
          <a:ln w="9525">
            <a:noFill/>
            <a:miter lim="800000"/>
            <a:headEnd/>
            <a:tailEnd/>
          </a:ln>
        </p:spPr>
        <p:txBody>
          <a:bodyPr vert="horz" wrap="square" lIns="92786" tIns="46396" rIns="92786" bIns="46396" numCol="1" anchor="t" anchorCtr="0" compatLnSpc="1">
            <a:prstTxWarp prst="textNoShape">
              <a:avLst/>
            </a:prstTxWarp>
          </a:bodyPr>
          <a:lstStyle>
            <a:lvl1pPr defTabSz="926424">
              <a:defRPr sz="1100">
                <a:latin typeface="Calibri" pitchFamily="34" charset="0"/>
              </a:defRPr>
            </a:lvl1pPr>
          </a:lstStyle>
          <a:p>
            <a:pPr>
              <a:defRPr/>
            </a:pPr>
            <a:endParaRPr lang="en-US"/>
          </a:p>
        </p:txBody>
      </p:sp>
      <p:sp>
        <p:nvSpPr>
          <p:cNvPr id="3" name="Date Placeholder 2"/>
          <p:cNvSpPr>
            <a:spLocks noGrp="1"/>
          </p:cNvSpPr>
          <p:nvPr>
            <p:ph type="dt" sz="quarter" idx="1"/>
          </p:nvPr>
        </p:nvSpPr>
        <p:spPr bwMode="auto">
          <a:xfrm>
            <a:off x="5232670" y="1"/>
            <a:ext cx="4000084" cy="350521"/>
          </a:xfrm>
          <a:prstGeom prst="rect">
            <a:avLst/>
          </a:prstGeom>
          <a:noFill/>
          <a:ln w="9525">
            <a:noFill/>
            <a:miter lim="800000"/>
            <a:headEnd/>
            <a:tailEnd/>
          </a:ln>
        </p:spPr>
        <p:txBody>
          <a:bodyPr vert="horz" wrap="square" lIns="92786" tIns="46396" rIns="92786" bIns="46396" numCol="1" anchor="t" anchorCtr="0" compatLnSpc="1">
            <a:prstTxWarp prst="textNoShape">
              <a:avLst/>
            </a:prstTxWarp>
          </a:bodyPr>
          <a:lstStyle>
            <a:lvl1pPr algn="r" defTabSz="926424">
              <a:defRPr sz="1100">
                <a:latin typeface="Calibri" pitchFamily="34" charset="0"/>
              </a:defRPr>
            </a:lvl1pPr>
          </a:lstStyle>
          <a:p>
            <a:pPr>
              <a:defRPr/>
            </a:pPr>
            <a:fld id="{C1A5BFB1-056A-4D17-8EEA-69B16ECC1727}" type="datetimeFigureOut">
              <a:rPr lang="en-US"/>
              <a:pPr>
                <a:defRPr/>
              </a:pPr>
              <a:t>10/22/2018</a:t>
            </a:fld>
            <a:endParaRPr lang="en-US"/>
          </a:p>
        </p:txBody>
      </p:sp>
      <p:sp>
        <p:nvSpPr>
          <p:cNvPr id="4" name="Footer Placeholder 3"/>
          <p:cNvSpPr>
            <a:spLocks noGrp="1"/>
          </p:cNvSpPr>
          <p:nvPr>
            <p:ph type="ftr" sz="quarter" idx="2"/>
          </p:nvPr>
        </p:nvSpPr>
        <p:spPr bwMode="auto">
          <a:xfrm>
            <a:off x="0" y="6659882"/>
            <a:ext cx="4003408" cy="347117"/>
          </a:xfrm>
          <a:prstGeom prst="rect">
            <a:avLst/>
          </a:prstGeom>
          <a:noFill/>
          <a:ln w="9525">
            <a:noFill/>
            <a:miter lim="800000"/>
            <a:headEnd/>
            <a:tailEnd/>
          </a:ln>
        </p:spPr>
        <p:txBody>
          <a:bodyPr vert="horz" wrap="square" lIns="92786" tIns="46396" rIns="92786" bIns="46396" numCol="1" anchor="b" anchorCtr="0" compatLnSpc="1">
            <a:prstTxWarp prst="textNoShape">
              <a:avLst/>
            </a:prstTxWarp>
          </a:bodyPr>
          <a:lstStyle>
            <a:lvl1pPr defTabSz="926424">
              <a:defRPr sz="110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5232670" y="6659882"/>
            <a:ext cx="4000084" cy="347117"/>
          </a:xfrm>
          <a:prstGeom prst="rect">
            <a:avLst/>
          </a:prstGeom>
          <a:noFill/>
          <a:ln w="9525">
            <a:noFill/>
            <a:miter lim="800000"/>
            <a:headEnd/>
            <a:tailEnd/>
          </a:ln>
        </p:spPr>
        <p:txBody>
          <a:bodyPr vert="horz" wrap="square" lIns="92786" tIns="46396" rIns="92786" bIns="46396" numCol="1" anchor="b" anchorCtr="0" compatLnSpc="1">
            <a:prstTxWarp prst="textNoShape">
              <a:avLst/>
            </a:prstTxWarp>
          </a:bodyPr>
          <a:lstStyle>
            <a:lvl1pPr algn="r" defTabSz="926424">
              <a:defRPr sz="1100">
                <a:latin typeface="Calibri" pitchFamily="34" charset="0"/>
              </a:defRPr>
            </a:lvl1pPr>
          </a:lstStyle>
          <a:p>
            <a:pPr>
              <a:defRPr/>
            </a:pPr>
            <a:fld id="{0768B30D-A0B0-4514-8768-F82DEFBFA1F8}" type="slidenum">
              <a:rPr lang="en-US"/>
              <a:pPr>
                <a:defRPr/>
              </a:pPr>
              <a:t>‹#›</a:t>
            </a:fld>
            <a:endParaRPr lang="en-US"/>
          </a:p>
        </p:txBody>
      </p:sp>
    </p:spTree>
    <p:extLst>
      <p:ext uri="{BB962C8B-B14F-4D97-AF65-F5344CB8AC3E}">
        <p14:creationId xmlns:p14="http://schemas.microsoft.com/office/powerpoint/2010/main" val="1539489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4003408" cy="350521"/>
          </a:xfrm>
          <a:prstGeom prst="rect">
            <a:avLst/>
          </a:prstGeom>
          <a:noFill/>
          <a:ln w="9525">
            <a:noFill/>
            <a:miter lim="800000"/>
            <a:headEnd/>
            <a:tailEnd/>
          </a:ln>
        </p:spPr>
        <p:txBody>
          <a:bodyPr vert="horz" wrap="square" lIns="92786" tIns="46396" rIns="92786" bIns="46396" numCol="1" anchor="t" anchorCtr="0" compatLnSpc="1">
            <a:prstTxWarp prst="textNoShape">
              <a:avLst/>
            </a:prstTxWarp>
          </a:bodyPr>
          <a:lstStyle>
            <a:lvl1pPr defTabSz="926424">
              <a:defRPr sz="1100">
                <a:latin typeface="Calibri" pitchFamily="34" charset="0"/>
              </a:defRPr>
            </a:lvl1pPr>
          </a:lstStyle>
          <a:p>
            <a:pPr>
              <a:defRPr/>
            </a:pPr>
            <a:endParaRPr lang="en-US"/>
          </a:p>
        </p:txBody>
      </p:sp>
      <p:sp>
        <p:nvSpPr>
          <p:cNvPr id="3" name="Date Placeholder 2"/>
          <p:cNvSpPr>
            <a:spLocks noGrp="1"/>
          </p:cNvSpPr>
          <p:nvPr>
            <p:ph type="dt" idx="1"/>
          </p:nvPr>
        </p:nvSpPr>
        <p:spPr bwMode="auto">
          <a:xfrm>
            <a:off x="5232670" y="1"/>
            <a:ext cx="4000084" cy="350521"/>
          </a:xfrm>
          <a:prstGeom prst="rect">
            <a:avLst/>
          </a:prstGeom>
          <a:noFill/>
          <a:ln w="9525">
            <a:noFill/>
            <a:miter lim="800000"/>
            <a:headEnd/>
            <a:tailEnd/>
          </a:ln>
        </p:spPr>
        <p:txBody>
          <a:bodyPr vert="horz" wrap="square" lIns="92786" tIns="46396" rIns="92786" bIns="46396" numCol="1" anchor="t" anchorCtr="0" compatLnSpc="1">
            <a:prstTxWarp prst="textNoShape">
              <a:avLst/>
            </a:prstTxWarp>
          </a:bodyPr>
          <a:lstStyle>
            <a:lvl1pPr algn="r" defTabSz="926424">
              <a:defRPr sz="1100">
                <a:latin typeface="Calibri" pitchFamily="34" charset="0"/>
              </a:defRPr>
            </a:lvl1pPr>
          </a:lstStyle>
          <a:p>
            <a:pPr>
              <a:defRPr/>
            </a:pPr>
            <a:fld id="{659C5477-420E-4E28-803C-AB0E81A8FD2F}" type="datetimeFigureOut">
              <a:rPr lang="en-US"/>
              <a:pPr>
                <a:defRPr/>
              </a:pPr>
              <a:t>10/22/2018</a:t>
            </a:fld>
            <a:endParaRPr lang="en-US"/>
          </a:p>
        </p:txBody>
      </p:sp>
      <p:sp>
        <p:nvSpPr>
          <p:cNvPr id="4" name="Slide Image Placeholder 3"/>
          <p:cNvSpPr>
            <a:spLocks noGrp="1" noRot="1" noChangeAspect="1"/>
          </p:cNvSpPr>
          <p:nvPr>
            <p:ph type="sldImg" idx="2"/>
          </p:nvPr>
        </p:nvSpPr>
        <p:spPr>
          <a:xfrm>
            <a:off x="2867025" y="523875"/>
            <a:ext cx="3505200" cy="2630488"/>
          </a:xfrm>
          <a:prstGeom prst="rect">
            <a:avLst/>
          </a:prstGeom>
          <a:noFill/>
          <a:ln w="12700">
            <a:solidFill>
              <a:prstClr val="black"/>
            </a:solidFill>
          </a:ln>
        </p:spPr>
        <p:txBody>
          <a:bodyPr vert="horz" lIns="193341" tIns="96670" rIns="193341" bIns="96670" rtlCol="0" anchor="ctr"/>
          <a:lstStyle/>
          <a:p>
            <a:pPr lvl="0"/>
            <a:endParaRPr lang="en-US" noProof="0"/>
          </a:p>
        </p:txBody>
      </p:sp>
      <p:sp>
        <p:nvSpPr>
          <p:cNvPr id="5" name="Notes Placeholder 4"/>
          <p:cNvSpPr>
            <a:spLocks noGrp="1"/>
          </p:cNvSpPr>
          <p:nvPr>
            <p:ph type="body" sz="quarter" idx="3"/>
          </p:nvPr>
        </p:nvSpPr>
        <p:spPr bwMode="auto">
          <a:xfrm>
            <a:off x="923608" y="3328239"/>
            <a:ext cx="7388860" cy="3158083"/>
          </a:xfrm>
          <a:prstGeom prst="rect">
            <a:avLst/>
          </a:prstGeom>
          <a:noFill/>
          <a:ln w="9525">
            <a:noFill/>
            <a:miter lim="800000"/>
            <a:headEnd/>
            <a:tailEnd/>
          </a:ln>
        </p:spPr>
        <p:txBody>
          <a:bodyPr vert="horz" wrap="square" lIns="92786" tIns="46396" rIns="92786" bIns="4639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bwMode="auto">
          <a:xfrm>
            <a:off x="0" y="6659882"/>
            <a:ext cx="4003408" cy="347117"/>
          </a:xfrm>
          <a:prstGeom prst="rect">
            <a:avLst/>
          </a:prstGeom>
          <a:noFill/>
          <a:ln w="9525">
            <a:noFill/>
            <a:miter lim="800000"/>
            <a:headEnd/>
            <a:tailEnd/>
          </a:ln>
        </p:spPr>
        <p:txBody>
          <a:bodyPr vert="horz" wrap="square" lIns="92786" tIns="46396" rIns="92786" bIns="46396" numCol="1" anchor="b" anchorCtr="0" compatLnSpc="1">
            <a:prstTxWarp prst="textNoShape">
              <a:avLst/>
            </a:prstTxWarp>
          </a:bodyPr>
          <a:lstStyle>
            <a:lvl1pPr defTabSz="926424">
              <a:defRPr sz="11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5232670" y="6659882"/>
            <a:ext cx="4000084" cy="347117"/>
          </a:xfrm>
          <a:prstGeom prst="rect">
            <a:avLst/>
          </a:prstGeom>
          <a:noFill/>
          <a:ln w="9525">
            <a:noFill/>
            <a:miter lim="800000"/>
            <a:headEnd/>
            <a:tailEnd/>
          </a:ln>
        </p:spPr>
        <p:txBody>
          <a:bodyPr vert="horz" wrap="square" lIns="92786" tIns="46396" rIns="92786" bIns="46396" numCol="1" anchor="b" anchorCtr="0" compatLnSpc="1">
            <a:prstTxWarp prst="textNoShape">
              <a:avLst/>
            </a:prstTxWarp>
          </a:bodyPr>
          <a:lstStyle>
            <a:lvl1pPr algn="r" defTabSz="926424">
              <a:defRPr sz="1100">
                <a:latin typeface="Calibri" pitchFamily="34" charset="0"/>
              </a:defRPr>
            </a:lvl1pPr>
          </a:lstStyle>
          <a:p>
            <a:pPr>
              <a:defRPr/>
            </a:pPr>
            <a:fld id="{8711F9BB-2C14-42CD-9EEB-93B5025A1798}" type="slidenum">
              <a:rPr lang="en-US"/>
              <a:pPr>
                <a:defRPr/>
              </a:pPr>
              <a:t>‹#›</a:t>
            </a:fld>
            <a:endParaRPr lang="en-US"/>
          </a:p>
        </p:txBody>
      </p:sp>
    </p:spTree>
    <p:extLst>
      <p:ext uri="{BB962C8B-B14F-4D97-AF65-F5344CB8AC3E}">
        <p14:creationId xmlns:p14="http://schemas.microsoft.com/office/powerpoint/2010/main" val="1695603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E9C78E-6E4A-45AD-8517-70592D48A193}" type="slidenum">
              <a:rPr lang="en-US" altLang="en-US" smtClean="0"/>
              <a:pPr>
                <a:spcBef>
                  <a:spcPct val="0"/>
                </a:spcBef>
              </a:pPr>
              <a:t>7</a:t>
            </a:fld>
            <a:endParaRPr lang="en-US" altLang="en-US" smtClean="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79416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1F9BB-2C14-42CD-9EEB-93B5025A1798}" type="slidenum">
              <a:rPr lang="en-US" smtClean="0"/>
              <a:pPr>
                <a:defRPr/>
              </a:pPr>
              <a:t>16</a:t>
            </a:fld>
            <a:endParaRPr lang="en-US"/>
          </a:p>
        </p:txBody>
      </p:sp>
    </p:spTree>
    <p:extLst>
      <p:ext uri="{BB962C8B-B14F-4D97-AF65-F5344CB8AC3E}">
        <p14:creationId xmlns:p14="http://schemas.microsoft.com/office/powerpoint/2010/main" val="3549913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back_ground_element.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upper_swoosh_graphic_element.pn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 name="Picture 6" descr="lower_swoosh_graphic_element.png"/>
          <p:cNvPicPr>
            <a:picLocks noChangeAspect="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7" name="Picture 9" descr="atom_element_large.png"/>
          <p:cNvPicPr>
            <a:picLocks noChangeAspect="1"/>
          </p:cNvPicPr>
          <p:nvPr userDrawn="1"/>
        </p:nvPicPr>
        <p:blipFill>
          <a:blip r:embed="rId5"/>
          <a:srcRect/>
          <a:stretch>
            <a:fillRect/>
          </a:stretch>
        </p:blipFill>
        <p:spPr bwMode="auto">
          <a:xfrm>
            <a:off x="-3733800" y="-152400"/>
            <a:ext cx="9144000" cy="9753600"/>
          </a:xfrm>
          <a:prstGeom prst="rect">
            <a:avLst/>
          </a:prstGeom>
          <a:noFill/>
          <a:ln w="9525">
            <a:noFill/>
            <a:miter lim="800000"/>
            <a:headEnd/>
            <a:tailEnd/>
          </a:ln>
        </p:spPr>
      </p:pic>
      <p:sp>
        <p:nvSpPr>
          <p:cNvPr id="2" name="Title 1"/>
          <p:cNvSpPr>
            <a:spLocks noGrp="1"/>
          </p:cNvSpPr>
          <p:nvPr>
            <p:ph type="ctrTitle"/>
          </p:nvPr>
        </p:nvSpPr>
        <p:spPr>
          <a:xfrm>
            <a:off x="3886200" y="1371600"/>
            <a:ext cx="7772400" cy="860425"/>
          </a:xfrm>
        </p:spPr>
        <p:txBody>
          <a:bodyPr anchor="b"/>
          <a:lstStyle>
            <a:lvl1pPr algn="l">
              <a:buFontTx/>
              <a:buNone/>
              <a:defRPr>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04800" y="2090399"/>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CC149FB-0FD8-45C4-860F-8FD51F33AB1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A2C50167-EF8F-4B14-A1D9-840AC3F2AD5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a:xfrm>
            <a:off x="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dirty="0"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D2FE1025-2302-4ECB-BE2C-BD326B2D23A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A3BFCA33-52B5-42C4-817B-8DD9DC951DB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Content Placeholder 2"/>
          <p:cNvSpPr>
            <a:spLocks noGrp="1"/>
          </p:cNvSpPr>
          <p:nvPr>
            <p:ph idx="1"/>
          </p:nvPr>
        </p:nvSpPr>
        <p:spPr>
          <a:xfrm>
            <a:off x="76200" y="1341438"/>
            <a:ext cx="8229600"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1FE33B1-E730-4AC9-BE53-F20E4680E88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Chart Placeholder 2"/>
          <p:cNvSpPr>
            <a:spLocks noGrp="1"/>
          </p:cNvSpPr>
          <p:nvPr>
            <p:ph type="chart" sz="half" idx="1"/>
          </p:nvPr>
        </p:nvSpPr>
        <p:spPr>
          <a:xfrm>
            <a:off x="76200" y="1341438"/>
            <a:ext cx="4038600" cy="5059362"/>
          </a:xfrm>
        </p:spPr>
        <p:txBody>
          <a:bodyPr/>
          <a:lstStyle/>
          <a:p>
            <a:pPr lvl="0"/>
            <a:endParaRPr lang="en-US" noProof="0"/>
          </a:p>
        </p:txBody>
      </p:sp>
      <p:sp>
        <p:nvSpPr>
          <p:cNvPr id="4" name="Text Placeholder 3"/>
          <p:cNvSpPr>
            <a:spLocks noGrp="1"/>
          </p:cNvSpPr>
          <p:nvPr>
            <p:ph type="body" sz="half" idx="2"/>
          </p:nvPr>
        </p:nvSpPr>
        <p:spPr>
          <a:xfrm>
            <a:off x="4267200" y="1341438"/>
            <a:ext cx="4038600"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A99CBAF-2796-4EBA-A674-4818CAC6D32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Table Placeholder 2"/>
          <p:cNvSpPr>
            <a:spLocks noGrp="1"/>
          </p:cNvSpPr>
          <p:nvPr>
            <p:ph type="tbl" idx="1"/>
          </p:nvPr>
        </p:nvSpPr>
        <p:spPr>
          <a:xfrm>
            <a:off x="76200" y="1341438"/>
            <a:ext cx="8229600" cy="5059362"/>
          </a:xfrm>
        </p:spPr>
        <p:txBody>
          <a:bodyPr/>
          <a:lstStyle/>
          <a:p>
            <a:pPr lvl="0"/>
            <a:endParaRPr lang="en-US" noProof="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F774AD3-77D6-4BA7-9D0F-4FE90EE08F3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dirty="0" smtClean="0"/>
              <a:t>Click to edit Master text styles</a:t>
            </a: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7E3FD662-6E00-4FDF-A183-C62D8DA49A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a:xfrm>
            <a:off x="-76200" y="549600"/>
            <a:ext cx="8229600" cy="639763"/>
          </a:xfrm>
        </p:spPr>
        <p:txBody>
          <a:body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pPr>
              <a:defRPr/>
            </a:pPr>
            <a:fld id="{4BF7E2A3-DC84-428C-96A1-7C659BDC55A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D6BDAAE-CDD5-422C-8E09-63E4BC3EB0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6" name="Slide Number Placeholder 8"/>
          <p:cNvSpPr>
            <a:spLocks noGrp="1"/>
          </p:cNvSpPr>
          <p:nvPr>
            <p:ph type="sldNum" sz="quarter" idx="14"/>
          </p:nvPr>
        </p:nvSpPr>
        <p:spPr>
          <a:xfrm>
            <a:off x="457200" y="6637338"/>
            <a:ext cx="2133600" cy="365125"/>
          </a:xfrm>
        </p:spPr>
        <p:txBody>
          <a:bodyPr/>
          <a:lstStyle>
            <a:lvl1pPr>
              <a:defRPr/>
            </a:lvl1pPr>
          </a:lstStyle>
          <a:p>
            <a:pPr>
              <a:defRPr/>
            </a:pPr>
            <a:fld id="{B089977A-1A74-4648-9819-354B80ADAF7B}" type="slidenum">
              <a:rPr lang="en-US"/>
              <a:pPr>
                <a:defRPr/>
              </a:pPr>
              <a:t>‹#›</a:t>
            </a:fld>
            <a:endParaRPr lang="en-US" dirty="0"/>
          </a:p>
        </p:txBody>
      </p:sp>
      <p:sp>
        <p:nvSpPr>
          <p:cNvPr id="7" name="Footer Placeholder 9"/>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0"/>
          <p:cNvSpPr>
            <a:spLocks noGrp="1"/>
          </p:cNvSpPr>
          <p:nvPr>
            <p:ph type="title"/>
          </p:nvPr>
        </p:nvSpPr>
        <p:spPr>
          <a:xfrm>
            <a:off x="-76200" y="5496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dirty="0"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pPr>
              <a:defRPr/>
            </a:pPr>
            <a:fld id="{68E08F8A-4F3F-488E-9EBC-1D940636AE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76200" y="549600"/>
            <a:ext cx="8229600" cy="639763"/>
          </a:xfrm>
        </p:spPr>
        <p:txBody>
          <a:bodyPr/>
          <a:lstStyle/>
          <a:p>
            <a:r>
              <a:rPr lang="en-US" dirty="0" smtClean="0"/>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pPr>
              <a:defRPr/>
            </a:pPr>
            <a:fld id="{499E11C8-1349-433B-A9EB-FAB2880129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5606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2865437"/>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491039" y="2865437"/>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2"/>
          </p:nvPr>
        </p:nvSpPr>
        <p:spPr>
          <a:xfrm>
            <a:off x="4494212"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Title 16"/>
          <p:cNvSpPr>
            <a:spLocks noGrp="1"/>
          </p:cNvSpPr>
          <p:nvPr>
            <p:ph type="title"/>
          </p:nvPr>
        </p:nvSpPr>
        <p:spPr>
          <a:xfrm>
            <a:off x="-76200" y="625800"/>
            <a:ext cx="8229600" cy="639763"/>
          </a:xfrm>
        </p:spPr>
        <p:txBody>
          <a:bodyPr/>
          <a:lstStyle>
            <a:lvl1pPr>
              <a:defRPr>
                <a:solidFill>
                  <a:schemeClr val="accent6">
                    <a:lumMod val="50000"/>
                  </a:schemeClr>
                </a:solidFill>
              </a:defRPr>
            </a:lvl1pPr>
          </a:lstStyle>
          <a:p>
            <a:r>
              <a:rPr lang="en-US" dirty="0" smtClean="0"/>
              <a:t>Click to edit Master title style</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pPr>
              <a:defRPr/>
            </a:pPr>
            <a:fld id="{34D71BBD-97E0-46D6-BCC1-F81D3EF9F0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dirty="0"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pPr>
              <a:defRPr/>
            </a:pPr>
            <a:fld id="{D3FE15DF-0391-4648-813B-C563C9C789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pper_swoosh_graphic_element_reverse.png"/>
          <p:cNvPicPr>
            <a:picLocks noChangeAspect="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pic>
        <p:nvPicPr>
          <p:cNvPr id="1027" name="Picture 15" descr="back_ground_element.png"/>
          <p:cNvPicPr>
            <a:picLocks noChangeAspect="1"/>
          </p:cNvPicPr>
          <p:nvPr/>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028" name="Title Placeholder 1"/>
          <p:cNvSpPr>
            <a:spLocks noGrp="1"/>
          </p:cNvSpPr>
          <p:nvPr>
            <p:ph type="title"/>
          </p:nvPr>
        </p:nvSpPr>
        <p:spPr bwMode="auto">
          <a:xfrm>
            <a:off x="84138" y="685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76200" y="1341438"/>
            <a:ext cx="8229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fontAlgn="auto">
              <a:spcBef>
                <a:spcPts val="0"/>
              </a:spcBef>
              <a:spcAft>
                <a:spcPts val="0"/>
              </a:spcAft>
              <a:defRPr sz="900">
                <a:solidFill>
                  <a:schemeClr val="tx2"/>
                </a:solidFill>
                <a:latin typeface="Segoe UI" pitchFamily="34" charset="0"/>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76200" y="6637338"/>
            <a:ext cx="2133600" cy="365125"/>
          </a:xfrm>
          <a:prstGeom prst="rect">
            <a:avLst/>
          </a:prstGeom>
        </p:spPr>
        <p:txBody>
          <a:bodyPr/>
          <a:lstStyle>
            <a:lvl1pPr algn="l" fontAlgn="auto">
              <a:spcBef>
                <a:spcPts val="0"/>
              </a:spcBef>
              <a:spcAft>
                <a:spcPts val="0"/>
              </a:spcAft>
              <a:defRPr sz="1200" b="1">
                <a:solidFill>
                  <a:schemeClr val="tx2"/>
                </a:solidFill>
                <a:latin typeface="Segoe UI" pitchFamily="34" charset="0"/>
                <a:cs typeface="Segoe UI" pitchFamily="34" charset="0"/>
              </a:defRPr>
            </a:lvl1pPr>
          </a:lstStyle>
          <a:p>
            <a:pPr>
              <a:defRPr/>
            </a:pPr>
            <a:fld id="{C8F0738D-90CC-402C-A7A1-E06A899D3C23}" type="slidenum">
              <a:rPr lang="en-US"/>
              <a:pPr>
                <a:defRPr/>
              </a:pPr>
              <a:t>‹#›</a:t>
            </a:fld>
            <a:endParaRPr lang="en-US" dirty="0"/>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7" r:id="rId5"/>
    <p:sldLayoutId id="2147483662" r:id="rId6"/>
    <p:sldLayoutId id="2147483661" r:id="rId7"/>
    <p:sldLayoutId id="2147483660" r:id="rId8"/>
    <p:sldLayoutId id="2147483659" r:id="rId9"/>
    <p:sldLayoutId id="2147483658" r:id="rId10"/>
    <p:sldLayoutId id="2147483657" r:id="rId11"/>
    <p:sldLayoutId id="2147483656" r:id="rId12"/>
    <p:sldLayoutId id="2147483668" r:id="rId13"/>
    <p:sldLayoutId id="2147483669" r:id="rId14"/>
    <p:sldLayoutId id="2147483655" r:id="rId15"/>
    <p:sldLayoutId id="2147483654" r:id="rId16"/>
    <p:sldLayoutId id="2147483653" r:id="rId17"/>
  </p:sldLayoutIdLst>
  <p:hf sldNum="0" hdr="0" ftr="0" dt="0"/>
  <p:txStyles>
    <p:titleStyle>
      <a:lvl1pPr algn="l" rtl="0" eaLnBrk="0" fontAlgn="base" hangingPunct="0">
        <a:spcBef>
          <a:spcPct val="0"/>
        </a:spcBef>
        <a:spcAft>
          <a:spcPct val="0"/>
        </a:spcAft>
        <a:buClr>
          <a:srgbClr val="45185D"/>
        </a:buClr>
        <a:buFont typeface="Arial" charset="0"/>
        <a:buChar char="•"/>
        <a:defRPr sz="3600" b="1" kern="1200">
          <a:solidFill>
            <a:srgbClr val="45185D"/>
          </a:solidFill>
          <a:latin typeface="+mj-lt"/>
          <a:ea typeface="Segoe UI" charset="0"/>
          <a:cs typeface="Segoe UI" pitchFamily="34" charset="0"/>
        </a:defRPr>
      </a:lvl1pPr>
      <a:lvl2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2pPr>
      <a:lvl3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3pPr>
      <a:lvl4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4pPr>
      <a:lvl5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5pPr>
      <a:lvl6pPr marL="4572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6pPr>
      <a:lvl7pPr marL="9144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7pPr>
      <a:lvl8pPr marL="13716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8pPr>
      <a:lvl9pPr marL="18288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9pPr>
    </p:titleStyle>
    <p:bodyStyle>
      <a:lvl1pPr marL="173038" indent="-173038" algn="l" rtl="0" eaLnBrk="0" fontAlgn="base" hangingPunct="0">
        <a:spcBef>
          <a:spcPct val="20000"/>
        </a:spcBef>
        <a:spcAft>
          <a:spcPct val="0"/>
        </a:spcAft>
        <a:buClr>
          <a:srgbClr val="45185D"/>
        </a:buClr>
        <a:buSzPct val="70000"/>
        <a:buFont typeface="Arial" charset="0"/>
        <a:buChar char="•"/>
        <a:defRPr sz="3200" kern="1200">
          <a:solidFill>
            <a:srgbClr val="67258C"/>
          </a:solidFill>
          <a:latin typeface="+mn-lt"/>
          <a:ea typeface="Segoe UI" charset="0"/>
          <a:cs typeface="Segoe UI" pitchFamily="34" charset="0"/>
        </a:defRPr>
      </a:lvl1pPr>
      <a:lvl2pPr marL="627063" indent="-169863" algn="l" rtl="0" eaLnBrk="0" fontAlgn="base" hangingPunct="0">
        <a:spcBef>
          <a:spcPct val="20000"/>
        </a:spcBef>
        <a:spcAft>
          <a:spcPct val="0"/>
        </a:spcAft>
        <a:buClr>
          <a:srgbClr val="45185D"/>
        </a:buClr>
        <a:buSzPct val="70000"/>
        <a:buFont typeface="Arial" charset="0"/>
        <a:buChar char="•"/>
        <a:defRPr sz="2800" kern="1200">
          <a:solidFill>
            <a:srgbClr val="67258C"/>
          </a:solidFill>
          <a:latin typeface="+mn-lt"/>
          <a:ea typeface="Segoe UI" charset="0"/>
          <a:cs typeface="Segoe UI" pitchFamily="34" charset="0"/>
        </a:defRPr>
      </a:lvl2pPr>
      <a:lvl3pPr marL="1030288" indent="-115888" algn="l" rtl="0" eaLnBrk="0" fontAlgn="base" hangingPunct="0">
        <a:spcBef>
          <a:spcPct val="20000"/>
        </a:spcBef>
        <a:spcAft>
          <a:spcPct val="0"/>
        </a:spcAft>
        <a:buClr>
          <a:srgbClr val="45185D"/>
        </a:buClr>
        <a:buSzPct val="70000"/>
        <a:buFont typeface="Arial" charset="0"/>
        <a:buChar char="•"/>
        <a:defRPr sz="2400" kern="1200">
          <a:solidFill>
            <a:srgbClr val="67258C"/>
          </a:solidFill>
          <a:latin typeface="+mn-lt"/>
          <a:ea typeface="Segoe UI" charset="0"/>
          <a:cs typeface="Segoe UI" pitchFamily="34" charset="0"/>
        </a:defRPr>
      </a:lvl3pPr>
      <a:lvl4pPr marL="1482725" indent="-111125" algn="l" rtl="0" eaLnBrk="0" fontAlgn="base" hangingPunct="0">
        <a:spcBef>
          <a:spcPct val="20000"/>
        </a:spcBef>
        <a:spcAft>
          <a:spcPct val="0"/>
        </a:spcAft>
        <a:buClr>
          <a:srgbClr val="45185D"/>
        </a:buClr>
        <a:buSzPct val="70000"/>
        <a:buFont typeface="Arial" charset="0"/>
        <a:buChar char="•"/>
        <a:defRPr sz="2000" kern="1200">
          <a:solidFill>
            <a:srgbClr val="67258C"/>
          </a:solidFill>
          <a:latin typeface="+mn-lt"/>
          <a:ea typeface="Segoe UI" charset="0"/>
          <a:cs typeface="Segoe UI" pitchFamily="34" charset="0"/>
        </a:defRPr>
      </a:lvl4pPr>
      <a:lvl5pPr marL="1944688" indent="-115888" algn="l" rtl="0" eaLnBrk="0" fontAlgn="base" hangingPunct="0">
        <a:spcBef>
          <a:spcPct val="20000"/>
        </a:spcBef>
        <a:spcAft>
          <a:spcPct val="0"/>
        </a:spcAft>
        <a:buClr>
          <a:srgbClr val="45185D"/>
        </a:buClr>
        <a:buSzPct val="70000"/>
        <a:buFont typeface="Arial" charset="0"/>
        <a:buChar char="•"/>
        <a:defRPr sz="2000" kern="1200">
          <a:solidFill>
            <a:srgbClr val="67258C"/>
          </a:solidFill>
          <a:latin typeface="+mn-lt"/>
          <a:ea typeface="Segoe UI"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upload.wikimedia.org/wikipedia/en/b/b0/Nl_petct.jpg" TargetMode="External"/><Relationship Id="rId1" Type="http://schemas.openxmlformats.org/officeDocument/2006/relationships/slideLayout" Target="../slideLayouts/slideLayout15.xml"/><Relationship Id="rId6" Type="http://schemas.openxmlformats.org/officeDocument/2006/relationships/hyperlink" Target="//upload.wikimedia.org/wikipedia/en/2/2a/Iodine_wb_scan.jpg" TargetMode="External"/><Relationship Id="rId5" Type="http://schemas.openxmlformats.org/officeDocument/2006/relationships/image" Target="../media/image21.jpeg"/><Relationship Id="rId4" Type="http://schemas.openxmlformats.org/officeDocument/2006/relationships/hyperlink" Target="//upload.wikimedia.org/wikipedia/en/1/1b/Abnl_petct.jpg"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p:txBody>
          <a:bodyPr/>
          <a:lstStyle/>
          <a:p>
            <a:pPr eaLnBrk="1" hangingPunct="1"/>
            <a:r>
              <a:rPr lang="en-US" smtClean="0">
                <a:solidFill>
                  <a:srgbClr val="45185D"/>
                </a:solidFill>
                <a:cs typeface="Segoe UI" charset="0"/>
              </a:rPr>
              <a:t>Chapter 4</a:t>
            </a:r>
          </a:p>
        </p:txBody>
      </p:sp>
      <p:pic>
        <p:nvPicPr>
          <p:cNvPr id="21506" name="Rectangle 2"/>
          <p:cNvPicPr>
            <a:picLocks noChangeArrowheads="1"/>
          </p:cNvPicPr>
          <p:nvPr/>
        </p:nvPicPr>
        <p:blipFill>
          <a:blip r:embed="rId2"/>
          <a:srcRect l="33054" t="28047" r="4585"/>
          <a:stretch>
            <a:fillRect/>
          </a:stretch>
        </p:blipFill>
        <p:spPr bwMode="auto">
          <a:xfrm>
            <a:off x="3581400" y="1676400"/>
            <a:ext cx="518160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sz="3200" dirty="0" smtClean="0">
                <a:cs typeface="Segoe UI" charset="0"/>
              </a:rPr>
              <a:t>The Atom: The particles are dynamic.</a:t>
            </a:r>
          </a:p>
        </p:txBody>
      </p:sp>
      <p:sp>
        <p:nvSpPr>
          <p:cNvPr id="97284" name="Oval 4"/>
          <p:cNvSpPr>
            <a:spLocks noChangeAspect="1" noChangeArrowheads="1"/>
          </p:cNvSpPr>
          <p:nvPr/>
        </p:nvSpPr>
        <p:spPr bwMode="auto">
          <a:xfrm>
            <a:off x="4597400" y="3657600"/>
            <a:ext cx="274638" cy="274638"/>
          </a:xfrm>
          <a:prstGeom prst="ellipse">
            <a:avLst/>
          </a:prstGeom>
          <a:solidFill>
            <a:schemeClr val="tx2"/>
          </a:solidFill>
          <a:ln w="9525">
            <a:solidFill>
              <a:schemeClr val="tx1"/>
            </a:solidFill>
            <a:round/>
            <a:headEnd/>
            <a:tailEnd/>
          </a:ln>
        </p:spPr>
        <p:txBody>
          <a:bodyPr wrap="none" anchor="ctr"/>
          <a:lstStyle/>
          <a:p>
            <a:endParaRPr lang="en-US">
              <a:latin typeface="Arial" charset="0"/>
            </a:endParaRPr>
          </a:p>
        </p:txBody>
      </p:sp>
      <p:sp>
        <p:nvSpPr>
          <p:cNvPr id="97285" name="Oval 5"/>
          <p:cNvSpPr>
            <a:spLocks noChangeAspect="1" noChangeArrowheads="1"/>
          </p:cNvSpPr>
          <p:nvPr/>
        </p:nvSpPr>
        <p:spPr bwMode="auto">
          <a:xfrm>
            <a:off x="3729038" y="1085850"/>
            <a:ext cx="1714500" cy="5486400"/>
          </a:xfrm>
          <a:prstGeom prst="ellipse">
            <a:avLst/>
          </a:prstGeom>
          <a:noFill/>
          <a:ln w="9525">
            <a:solidFill>
              <a:schemeClr val="tx1"/>
            </a:solidFill>
            <a:round/>
            <a:headEnd/>
            <a:tailEnd/>
          </a:ln>
        </p:spPr>
        <p:txBody>
          <a:bodyPr wrap="none" anchor="ctr"/>
          <a:lstStyle/>
          <a:p>
            <a:endParaRPr lang="en-US">
              <a:latin typeface="Arial" charset="0"/>
            </a:endParaRPr>
          </a:p>
        </p:txBody>
      </p:sp>
      <p:sp>
        <p:nvSpPr>
          <p:cNvPr id="97286" name="Oval 6"/>
          <p:cNvSpPr>
            <a:spLocks noChangeAspect="1" noChangeArrowheads="1"/>
          </p:cNvSpPr>
          <p:nvPr/>
        </p:nvSpPr>
        <p:spPr bwMode="auto">
          <a:xfrm>
            <a:off x="1828800" y="2895600"/>
            <a:ext cx="5486400" cy="1943100"/>
          </a:xfrm>
          <a:prstGeom prst="ellipse">
            <a:avLst/>
          </a:prstGeom>
          <a:noFill/>
          <a:ln w="9525">
            <a:solidFill>
              <a:schemeClr val="tx1"/>
            </a:solidFill>
            <a:round/>
            <a:headEnd/>
            <a:tailEnd/>
          </a:ln>
        </p:spPr>
        <p:txBody>
          <a:bodyPr wrap="none" anchor="ctr"/>
          <a:lstStyle/>
          <a:p>
            <a:endParaRPr lang="en-US">
              <a:latin typeface="Arial" charset="0"/>
            </a:endParaRPr>
          </a:p>
        </p:txBody>
      </p:sp>
      <p:sp>
        <p:nvSpPr>
          <p:cNvPr id="97287" name="Oval 7"/>
          <p:cNvSpPr>
            <a:spLocks noChangeAspect="1" noChangeArrowheads="1"/>
          </p:cNvSpPr>
          <p:nvPr/>
        </p:nvSpPr>
        <p:spPr bwMode="auto">
          <a:xfrm rot="2756974">
            <a:off x="1901825" y="2865438"/>
            <a:ext cx="5486400" cy="1828800"/>
          </a:xfrm>
          <a:prstGeom prst="ellipse">
            <a:avLst/>
          </a:prstGeom>
          <a:noFill/>
          <a:ln w="9525">
            <a:solidFill>
              <a:schemeClr val="tx1"/>
            </a:solidFill>
            <a:round/>
            <a:headEnd/>
            <a:tailEnd/>
          </a:ln>
        </p:spPr>
        <p:txBody>
          <a:bodyPr wrap="none" anchor="ctr"/>
          <a:lstStyle/>
          <a:p>
            <a:endParaRPr lang="en-US">
              <a:latin typeface="Arial" charset="0"/>
            </a:endParaRPr>
          </a:p>
        </p:txBody>
      </p:sp>
      <p:sp>
        <p:nvSpPr>
          <p:cNvPr id="97288" name="Oval 8"/>
          <p:cNvSpPr>
            <a:spLocks noChangeAspect="1" noChangeArrowheads="1"/>
          </p:cNvSpPr>
          <p:nvPr/>
        </p:nvSpPr>
        <p:spPr bwMode="auto">
          <a:xfrm rot="-2122336">
            <a:off x="1928813" y="2900363"/>
            <a:ext cx="5486400" cy="1619250"/>
          </a:xfrm>
          <a:prstGeom prst="ellipse">
            <a:avLst/>
          </a:prstGeom>
          <a:noFill/>
          <a:ln w="9525">
            <a:solidFill>
              <a:schemeClr val="tx1"/>
            </a:solidFill>
            <a:round/>
            <a:headEnd/>
            <a:tailEnd/>
          </a:ln>
        </p:spPr>
        <p:txBody>
          <a:bodyPr wrap="none" anchor="ctr"/>
          <a:lstStyle/>
          <a:p>
            <a:endParaRPr lang="en-US">
              <a:latin typeface="Arial" charset="0"/>
            </a:endParaRPr>
          </a:p>
        </p:txBody>
      </p:sp>
      <p:sp>
        <p:nvSpPr>
          <p:cNvPr id="97289" name="Oval 9"/>
          <p:cNvSpPr>
            <a:spLocks noChangeAspect="1" noChangeArrowheads="1"/>
          </p:cNvSpPr>
          <p:nvPr/>
        </p:nvSpPr>
        <p:spPr bwMode="auto">
          <a:xfrm>
            <a:off x="4343400" y="3505200"/>
            <a:ext cx="274638" cy="274638"/>
          </a:xfrm>
          <a:prstGeom prst="ellipse">
            <a:avLst/>
          </a:prstGeom>
          <a:solidFill>
            <a:schemeClr val="tx2"/>
          </a:solidFill>
          <a:ln w="9525">
            <a:solidFill>
              <a:schemeClr val="tx1"/>
            </a:solidFill>
            <a:round/>
            <a:headEnd/>
            <a:tailEnd/>
          </a:ln>
        </p:spPr>
        <p:txBody>
          <a:bodyPr wrap="none" anchor="ctr"/>
          <a:lstStyle/>
          <a:p>
            <a:endParaRPr lang="en-US">
              <a:latin typeface="Arial" charset="0"/>
            </a:endParaRPr>
          </a:p>
        </p:txBody>
      </p:sp>
      <p:sp>
        <p:nvSpPr>
          <p:cNvPr id="97290" name="Oval 10"/>
          <p:cNvSpPr>
            <a:spLocks noChangeAspect="1" noChangeArrowheads="1"/>
          </p:cNvSpPr>
          <p:nvPr/>
        </p:nvSpPr>
        <p:spPr bwMode="auto">
          <a:xfrm>
            <a:off x="4495800" y="36576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291" name="Oval 11"/>
          <p:cNvSpPr>
            <a:spLocks noChangeAspect="1" noChangeArrowheads="1"/>
          </p:cNvSpPr>
          <p:nvPr/>
        </p:nvSpPr>
        <p:spPr bwMode="auto">
          <a:xfrm>
            <a:off x="4495800" y="34290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292" name="Oval 12"/>
          <p:cNvSpPr>
            <a:spLocks noChangeAspect="1" noChangeArrowheads="1"/>
          </p:cNvSpPr>
          <p:nvPr/>
        </p:nvSpPr>
        <p:spPr bwMode="auto">
          <a:xfrm>
            <a:off x="4343400" y="36576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293" name="Oval 13"/>
          <p:cNvSpPr>
            <a:spLocks noChangeAspect="1" noChangeArrowheads="1"/>
          </p:cNvSpPr>
          <p:nvPr/>
        </p:nvSpPr>
        <p:spPr bwMode="auto">
          <a:xfrm>
            <a:off x="4622800" y="35179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294" name="Oval 14"/>
          <p:cNvSpPr>
            <a:spLocks noChangeAspect="1" noChangeArrowheads="1"/>
          </p:cNvSpPr>
          <p:nvPr/>
        </p:nvSpPr>
        <p:spPr bwMode="auto">
          <a:xfrm>
            <a:off x="4521200" y="3733800"/>
            <a:ext cx="274638" cy="274638"/>
          </a:xfrm>
          <a:prstGeom prst="ellipse">
            <a:avLst/>
          </a:prstGeom>
          <a:solidFill>
            <a:schemeClr val="tx1"/>
          </a:solidFill>
          <a:ln w="9525">
            <a:solidFill>
              <a:schemeClr val="tx1"/>
            </a:solidFill>
            <a:round/>
            <a:headEnd/>
            <a:tailEnd/>
          </a:ln>
        </p:spPr>
        <p:txBody>
          <a:bodyPr wrap="none" anchor="ctr"/>
          <a:lstStyle/>
          <a:p>
            <a:endParaRPr lang="en-US">
              <a:latin typeface="Arial" charset="0"/>
            </a:endParaRPr>
          </a:p>
        </p:txBody>
      </p:sp>
      <p:sp>
        <p:nvSpPr>
          <p:cNvPr id="97295" name="Oval 15"/>
          <p:cNvSpPr>
            <a:spLocks noChangeAspect="1" noChangeArrowheads="1"/>
          </p:cNvSpPr>
          <p:nvPr/>
        </p:nvSpPr>
        <p:spPr bwMode="auto">
          <a:xfrm>
            <a:off x="4470400" y="3543300"/>
            <a:ext cx="274638" cy="274638"/>
          </a:xfrm>
          <a:prstGeom prst="ellipse">
            <a:avLst/>
          </a:prstGeom>
          <a:solidFill>
            <a:schemeClr val="tx2"/>
          </a:solidFill>
          <a:ln w="9525">
            <a:solidFill>
              <a:schemeClr val="tx1"/>
            </a:solidFill>
            <a:round/>
            <a:headEnd/>
            <a:tailEnd/>
          </a:ln>
        </p:spPr>
        <p:txBody>
          <a:bodyPr wrap="none" anchor="ctr"/>
          <a:lstStyle/>
          <a:p>
            <a:endParaRPr lang="en-US">
              <a:latin typeface="Arial" charset="0"/>
            </a:endParaRPr>
          </a:p>
        </p:txBody>
      </p:sp>
      <p:sp>
        <p:nvSpPr>
          <p:cNvPr id="97296" name="Oval 16"/>
          <p:cNvSpPr>
            <a:spLocks noChangeAspect="1" noChangeArrowheads="1"/>
          </p:cNvSpPr>
          <p:nvPr/>
        </p:nvSpPr>
        <p:spPr bwMode="auto">
          <a:xfrm>
            <a:off x="4356100" y="34544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297" name="Oval 17"/>
          <p:cNvSpPr>
            <a:spLocks noChangeAspect="1" noChangeArrowheads="1"/>
          </p:cNvSpPr>
          <p:nvPr/>
        </p:nvSpPr>
        <p:spPr bwMode="auto">
          <a:xfrm>
            <a:off x="4419600" y="37211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298" name="Oval 18"/>
          <p:cNvSpPr>
            <a:spLocks noChangeAspect="1" noChangeArrowheads="1"/>
          </p:cNvSpPr>
          <p:nvPr/>
        </p:nvSpPr>
        <p:spPr bwMode="auto">
          <a:xfrm>
            <a:off x="2362200" y="47244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299" name="Oval 19"/>
          <p:cNvSpPr>
            <a:spLocks noChangeAspect="1" noChangeArrowheads="1"/>
          </p:cNvSpPr>
          <p:nvPr/>
        </p:nvSpPr>
        <p:spPr bwMode="auto">
          <a:xfrm>
            <a:off x="6700838" y="26670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300" name="Oval 20"/>
          <p:cNvSpPr>
            <a:spLocks noChangeAspect="1" noChangeArrowheads="1"/>
          </p:cNvSpPr>
          <p:nvPr/>
        </p:nvSpPr>
        <p:spPr bwMode="auto">
          <a:xfrm>
            <a:off x="4953000" y="14478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301" name="Oval 21"/>
          <p:cNvSpPr>
            <a:spLocks noChangeAspect="1" noChangeArrowheads="1"/>
          </p:cNvSpPr>
          <p:nvPr/>
        </p:nvSpPr>
        <p:spPr bwMode="auto">
          <a:xfrm>
            <a:off x="3429000" y="17526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302" name="Oval 22"/>
          <p:cNvSpPr>
            <a:spLocks noChangeAspect="1" noChangeArrowheads="1"/>
          </p:cNvSpPr>
          <p:nvPr/>
        </p:nvSpPr>
        <p:spPr bwMode="auto">
          <a:xfrm>
            <a:off x="5562600" y="55626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303" name="Oval 23"/>
          <p:cNvSpPr>
            <a:spLocks noChangeAspect="1" noChangeArrowheads="1"/>
          </p:cNvSpPr>
          <p:nvPr/>
        </p:nvSpPr>
        <p:spPr bwMode="auto">
          <a:xfrm>
            <a:off x="2209800" y="32004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304" name="Oval 24"/>
          <p:cNvSpPr>
            <a:spLocks noChangeAspect="1" noChangeArrowheads="1"/>
          </p:cNvSpPr>
          <p:nvPr/>
        </p:nvSpPr>
        <p:spPr bwMode="auto">
          <a:xfrm>
            <a:off x="3867150" y="56388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97305" name="Oval 25"/>
          <p:cNvSpPr>
            <a:spLocks noChangeAspect="1" noChangeArrowheads="1"/>
          </p:cNvSpPr>
          <p:nvPr/>
        </p:nvSpPr>
        <p:spPr bwMode="auto">
          <a:xfrm>
            <a:off x="6629400" y="4386263"/>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2" name="Oval 22"/>
          <p:cNvSpPr>
            <a:spLocks noChangeAspect="1" noChangeArrowheads="1"/>
          </p:cNvSpPr>
          <p:nvPr/>
        </p:nvSpPr>
        <p:spPr bwMode="auto">
          <a:xfrm>
            <a:off x="4267200" y="44958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3" name="Oval 21"/>
          <p:cNvSpPr>
            <a:spLocks noChangeAspect="1" noChangeArrowheads="1"/>
          </p:cNvSpPr>
          <p:nvPr/>
        </p:nvSpPr>
        <p:spPr bwMode="auto">
          <a:xfrm>
            <a:off x="4495800" y="28194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latin typeface="Arial" charset="0"/>
              </a:rPr>
              <a:t>-</a:t>
            </a:r>
          </a:p>
        </p:txBody>
      </p:sp>
      <p:sp>
        <p:nvSpPr>
          <p:cNvPr id="38938" name="Oval 27"/>
          <p:cNvSpPr>
            <a:spLocks noChangeArrowheads="1"/>
          </p:cNvSpPr>
          <p:nvPr/>
        </p:nvSpPr>
        <p:spPr bwMode="auto">
          <a:xfrm rot="18192936">
            <a:off x="3708400" y="2938463"/>
            <a:ext cx="1804988" cy="1627187"/>
          </a:xfrm>
          <a:prstGeom prst="ellipse">
            <a:avLst/>
          </a:prstGeom>
          <a:noFill/>
          <a:ln w="9525">
            <a:solidFill>
              <a:schemeClr val="tx1"/>
            </a:solidFill>
            <a:round/>
            <a:headEnd/>
            <a:tailEnd/>
          </a:ln>
        </p:spPr>
        <p:txBody>
          <a:bodyPr wrap="none" anchor="ctr"/>
          <a:lstStyle/>
          <a:p>
            <a:endParaRPr lang="en-US"/>
          </a:p>
        </p:txBody>
      </p:sp>
      <p:sp>
        <p:nvSpPr>
          <p:cNvPr id="36892" name="Text Box 28"/>
          <p:cNvSpPr txBox="1">
            <a:spLocks noChangeArrowheads="1"/>
          </p:cNvSpPr>
          <p:nvPr/>
        </p:nvSpPr>
        <p:spPr bwMode="auto">
          <a:xfrm>
            <a:off x="228600" y="1676400"/>
            <a:ext cx="2286000" cy="1190625"/>
          </a:xfrm>
          <a:prstGeom prst="rect">
            <a:avLst/>
          </a:prstGeom>
          <a:noFill/>
          <a:ln w="9525">
            <a:noFill/>
            <a:miter lim="800000"/>
            <a:headEnd/>
            <a:tailEnd/>
          </a:ln>
        </p:spPr>
        <p:txBody>
          <a:bodyPr>
            <a:spAutoFit/>
          </a:bodyPr>
          <a:lstStyle/>
          <a:p>
            <a:r>
              <a:rPr lang="en-US"/>
              <a:t>Negatively charged electrons in the orbits are constantly moving.</a:t>
            </a:r>
          </a:p>
        </p:txBody>
      </p:sp>
      <p:sp>
        <p:nvSpPr>
          <p:cNvPr id="36893" name="Line 29"/>
          <p:cNvSpPr>
            <a:spLocks noChangeShapeType="1"/>
          </p:cNvSpPr>
          <p:nvPr/>
        </p:nvSpPr>
        <p:spPr bwMode="auto">
          <a:xfrm>
            <a:off x="2133600" y="1828800"/>
            <a:ext cx="2286000" cy="0"/>
          </a:xfrm>
          <a:prstGeom prst="line">
            <a:avLst/>
          </a:prstGeom>
          <a:noFill/>
          <a:ln w="9525">
            <a:solidFill>
              <a:schemeClr val="tx1"/>
            </a:solidFill>
            <a:round/>
            <a:headEnd/>
            <a:tailEnd type="triangle" w="med" len="med"/>
          </a:ln>
        </p:spPr>
        <p:txBody>
          <a:bodyPr/>
          <a:lstStyle/>
          <a:p>
            <a:endParaRPr lang="en-US"/>
          </a:p>
        </p:txBody>
      </p:sp>
      <p:sp>
        <p:nvSpPr>
          <p:cNvPr id="36895" name="Line 31"/>
          <p:cNvSpPr>
            <a:spLocks noChangeShapeType="1"/>
          </p:cNvSpPr>
          <p:nvPr/>
        </p:nvSpPr>
        <p:spPr bwMode="auto">
          <a:xfrm>
            <a:off x="1524000" y="2971800"/>
            <a:ext cx="1676400" cy="1524000"/>
          </a:xfrm>
          <a:prstGeom prst="line">
            <a:avLst/>
          </a:prstGeom>
          <a:noFill/>
          <a:ln w="9525">
            <a:solidFill>
              <a:schemeClr val="tx1"/>
            </a:solidFill>
            <a:round/>
            <a:headEnd/>
            <a:tailEnd type="triangle" w="med" len="med"/>
          </a:ln>
        </p:spPr>
        <p:txBody>
          <a:bodyPr/>
          <a:lstStyle/>
          <a:p>
            <a:endParaRPr lang="en-US"/>
          </a:p>
        </p:txBody>
      </p:sp>
      <p:sp>
        <p:nvSpPr>
          <p:cNvPr id="36896" name="Text Box 32"/>
          <p:cNvSpPr txBox="1">
            <a:spLocks noChangeArrowheads="1"/>
          </p:cNvSpPr>
          <p:nvPr/>
        </p:nvSpPr>
        <p:spPr bwMode="auto">
          <a:xfrm>
            <a:off x="7010400" y="2133600"/>
            <a:ext cx="2133600" cy="1477328"/>
          </a:xfrm>
          <a:prstGeom prst="rect">
            <a:avLst/>
          </a:prstGeom>
          <a:noFill/>
          <a:ln w="9525">
            <a:noFill/>
            <a:miter lim="800000"/>
            <a:headEnd/>
            <a:tailEnd/>
          </a:ln>
        </p:spPr>
        <p:txBody>
          <a:bodyPr>
            <a:spAutoFit/>
          </a:bodyPr>
          <a:lstStyle/>
          <a:p>
            <a:r>
              <a:rPr lang="en-US" dirty="0"/>
              <a:t>Positive protons &amp; neutral neutrons are </a:t>
            </a:r>
            <a:r>
              <a:rPr lang="en-US" dirty="0" smtClean="0"/>
              <a:t>motionless contained </a:t>
            </a:r>
            <a:r>
              <a:rPr lang="en-US" dirty="0"/>
              <a:t>in the nucleus.</a:t>
            </a:r>
          </a:p>
        </p:txBody>
      </p:sp>
      <p:sp>
        <p:nvSpPr>
          <p:cNvPr id="36897" name="Line 33"/>
          <p:cNvSpPr>
            <a:spLocks noChangeShapeType="1"/>
          </p:cNvSpPr>
          <p:nvPr/>
        </p:nvSpPr>
        <p:spPr bwMode="auto">
          <a:xfrm flipH="1">
            <a:off x="4953000" y="2895600"/>
            <a:ext cx="2057400" cy="685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73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2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2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2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29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9729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9729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97300"/>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730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97302"/>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97303"/>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9730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97305"/>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97284"/>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97285"/>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97286"/>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97287"/>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9728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97289"/>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97290"/>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97291"/>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97292"/>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97293"/>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9729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97295"/>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97296"/>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97297"/>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97298"/>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97299"/>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97300"/>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97301"/>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97302"/>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97303"/>
                                        </p:tgtEl>
                                        <p:attrNameLst>
                                          <p:attrName>style.visibility</p:attrName>
                                        </p:attrNameLst>
                                      </p:cBhvr>
                                      <p:to>
                                        <p:strVal val="visible"/>
                                      </p:to>
                                    </p:set>
                                  </p:childTnLst>
                                </p:cTn>
                              </p:par>
                              <p:par>
                                <p:cTn id="91" presetID="1" presetClass="entr" presetSubtype="0" fill="hold" grpId="3" nodeType="withEffect">
                                  <p:stCondLst>
                                    <p:cond delay="0"/>
                                  </p:stCondLst>
                                  <p:childTnLst>
                                    <p:set>
                                      <p:cBhvr>
                                        <p:cTn id="92" dur="1" fill="hold">
                                          <p:stCondLst>
                                            <p:cond delay="0"/>
                                          </p:stCondLst>
                                        </p:cTn>
                                        <p:tgtEl>
                                          <p:spTgt spid="97304"/>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97305"/>
                                        </p:tgtEl>
                                        <p:attrNameLst>
                                          <p:attrName>style.visibility</p:attrName>
                                        </p:attrNameLst>
                                      </p:cBhvr>
                                      <p:to>
                                        <p:strVal val="visible"/>
                                      </p:to>
                                    </p:set>
                                  </p:childTnLst>
                                </p:cTn>
                              </p:par>
                              <p:par>
                                <p:cTn id="95" presetID="1" presetClass="path" presetSubtype="0" repeatCount="indefinite" fill="hold" grpId="0" nodeType="withEffect">
                                  <p:stCondLst>
                                    <p:cond delay="0"/>
                                  </p:stCondLst>
                                  <p:childTnLst>
                                    <p:animMotion origin="layout" path="M 0.00503 0.07422 C 0.03298 0.12555 0.16337 0.06382 0.29792 -0.06566 C 0.43212 -0.19421 0.51805 -0.34404 0.48923 -0.39398 C 0.46076 -0.4467 0.32986 -0.38335 0.19548 -0.25364 C 0.06111 -0.12393 -0.02327 0.02197 0.00503 0.07422 Z " pathEditMode="relative" rAng="3244160" ptsTypes="fffff">
                                      <p:cBhvr>
                                        <p:cTn id="96" dur="2000" fill="hold"/>
                                        <p:tgtEl>
                                          <p:spTgt spid="97298"/>
                                        </p:tgtEl>
                                        <p:attrNameLst>
                                          <p:attrName>ppt_x</p:attrName>
                                          <p:attrName>ppt_y</p:attrName>
                                        </p:attrNameLst>
                                      </p:cBhvr>
                                      <p:rCtr x="243" y="-234"/>
                                    </p:animMotion>
                                  </p:childTnLst>
                                </p:cTn>
                              </p:par>
                              <p:par>
                                <p:cTn id="97" presetID="1" presetClass="path" presetSubtype="0" repeatCount="indefinite" fill="hold" grpId="0" nodeType="withEffect">
                                  <p:stCondLst>
                                    <p:cond delay="500"/>
                                  </p:stCondLst>
                                  <p:childTnLst>
                                    <p:animMotion origin="layout" path="M 0.01753 -0.08693 C -0.01025 -0.13919 -0.14132 -0.07815 -0.27709 0.04902 C -0.41285 0.17596 -0.50104 0.32439 -0.47066 0.37411 C -0.44514 0.42775 -0.31215 0.36648 -0.17656 0.23815 C -0.04063 0.11029 0.04531 -0.03445 0.01753 -0.08693 Z " pathEditMode="relative" rAng="-7517281" ptsTypes="fffff">
                                      <p:cBhvr>
                                        <p:cTn id="98" dur="2000" fill="hold"/>
                                        <p:tgtEl>
                                          <p:spTgt spid="97299"/>
                                        </p:tgtEl>
                                        <p:attrNameLst>
                                          <p:attrName>ppt_x</p:attrName>
                                          <p:attrName>ppt_y</p:attrName>
                                        </p:attrNameLst>
                                      </p:cBhvr>
                                      <p:rCtr x="-246" y="231"/>
                                    </p:animMotion>
                                  </p:childTnLst>
                                </p:cTn>
                              </p:par>
                              <p:par>
                                <p:cTn id="99" presetID="1" presetClass="path" presetSubtype="0" repeatCount="indefinite" fill="hold" grpId="0" nodeType="withEffect">
                                  <p:stCondLst>
                                    <p:cond delay="0"/>
                                  </p:stCondLst>
                                  <p:childTnLst>
                                    <p:animMotion origin="layout" path="M -0.04896 0.7311 C 0.00139 0.73202 0.04219 0.55399 0.04271 0.33272 C 0.0434 0.11306 0.00087 -0.06705 -0.04896 -0.06497 C -0.09982 -0.0659 -0.1408 0.11283 -0.1408 0.33341 C -0.1408 0.55399 -0.0993 0.73064 -0.04896 0.7311 Z " pathEditMode="relative" rAng="0" ptsTypes="fffff">
                                      <p:cBhvr>
                                        <p:cTn id="100" dur="2000" fill="hold"/>
                                        <p:tgtEl>
                                          <p:spTgt spid="97300"/>
                                        </p:tgtEl>
                                        <p:attrNameLst>
                                          <p:attrName>ppt_x</p:attrName>
                                          <p:attrName>ppt_y</p:attrName>
                                        </p:attrNameLst>
                                      </p:cBhvr>
                                      <p:rCtr x="0" y="-399"/>
                                    </p:animMotion>
                                  </p:childTnLst>
                                </p:cTn>
                              </p:par>
                              <p:par>
                                <p:cTn id="101" presetID="1" presetClass="path" presetSubtype="0" repeatCount="indefinite" fill="hold" grpId="0" nodeType="withEffect">
                                  <p:stCondLst>
                                    <p:cond delay="0"/>
                                  </p:stCondLst>
                                  <p:childTnLst>
                                    <p:animMotion origin="layout" path="M -0.0849 -0.00878 C -0.12605 0.04255 -0.0632 0.21295 0.05243 0.37341 C 0.16788 0.53503 0.29618 0.6222 0.33402 0.57041 C 0.3743 0.51954 0.3125 0.34798 0.19652 0.18752 C 0.07986 0.02705 -0.04601 -0.05849 -0.0849 -0.00878 Z " pathEditMode="relative" rAng="8158321" ptsTypes="fffff">
                                      <p:cBhvr>
                                        <p:cTn id="102" dur="2000" fill="hold"/>
                                        <p:tgtEl>
                                          <p:spTgt spid="97301"/>
                                        </p:tgtEl>
                                        <p:attrNameLst>
                                          <p:attrName>ppt_x</p:attrName>
                                          <p:attrName>ppt_y</p:attrName>
                                        </p:attrNameLst>
                                      </p:cBhvr>
                                      <p:rCtr x="209" y="291"/>
                                    </p:animMotion>
                                  </p:childTnLst>
                                </p:cTn>
                              </p:par>
                              <p:par>
                                <p:cTn id="103" presetID="1" presetClass="path" presetSubtype="0" repeatCount="indefinite" fill="hold" grpId="0" nodeType="withEffect">
                                  <p:stCondLst>
                                    <p:cond delay="500"/>
                                  </p:stCondLst>
                                  <p:childTnLst>
                                    <p:animMotion origin="layout" path="M 0.10295 0.01803 C 0.14201 -0.03261 0.07778 -0.20093 -0.03993 -0.36139 C -0.15695 -0.52139 -0.28542 -0.60763 -0.32361 -0.55654 C -0.3625 -0.50636 -0.29879 -0.33573 -0.17986 -0.17619 C -0.0625 -0.01758 0.06371 0.06959 0.10295 0.01803 Z " pathEditMode="relative" rAng="-24274043" ptsTypes="fffff">
                                      <p:cBhvr>
                                        <p:cTn id="104" dur="2000" fill="hold"/>
                                        <p:tgtEl>
                                          <p:spTgt spid="97302"/>
                                        </p:tgtEl>
                                        <p:attrNameLst>
                                          <p:attrName>ppt_x</p:attrName>
                                          <p:attrName>ppt_y</p:attrName>
                                        </p:attrNameLst>
                                      </p:cBhvr>
                                      <p:rCtr x="-213" y="-288"/>
                                    </p:animMotion>
                                  </p:childTnLst>
                                </p:cTn>
                              </p:par>
                              <p:par>
                                <p:cTn id="105" presetID="1" presetClass="path" presetSubtype="0" repeatCount="indefinite" fill="hold" grpId="0" nodeType="withEffect">
                                  <p:stCondLst>
                                    <p:cond delay="0"/>
                                  </p:stCondLst>
                                  <p:childTnLst>
                                    <p:animMotion origin="layout" path="M 0.5507 0.08509 C 0.5507 0.00925 0.4165 -0.05156 0.24827 -0.05225 C 0.08108 -0.05434 -0.0566 0.00994 -0.05434 0.08509 C -0.05521 0.16139 0.0809 0.22266 0.24879 0.22266 C 0.4165 0.22266 0.5507 0.16092 0.5507 0.08509 Z " pathEditMode="relative" rAng="16200000" ptsTypes="fffff">
                                      <p:cBhvr>
                                        <p:cTn id="106" dur="2000" fill="hold"/>
                                        <p:tgtEl>
                                          <p:spTgt spid="97303"/>
                                        </p:tgtEl>
                                        <p:attrNameLst>
                                          <p:attrName>ppt_x</p:attrName>
                                          <p:attrName>ppt_y</p:attrName>
                                        </p:attrNameLst>
                                      </p:cBhvr>
                                      <p:rCtr x="-304" y="-1"/>
                                    </p:animMotion>
                                  </p:childTnLst>
                                </p:cTn>
                              </p:par>
                              <p:par>
                                <p:cTn id="107" presetID="1" presetClass="path" presetSubtype="0" repeatCount="indefinite" fill="hold" grpId="0" nodeType="withEffect">
                                  <p:stCondLst>
                                    <p:cond delay="0"/>
                                  </p:stCondLst>
                                  <p:childTnLst>
                                    <p:animMotion origin="layout" path="M 0.06875 -0.67491 C 0.0184 -0.6756 -0.02187 -0.49734 -0.02239 -0.2756 C -0.02309 -0.05549 0.01893 0.12417 0.06875 0.12301 C 0.1191 0.12393 0.16007 -0.05526 0.16007 -0.2763 C 0.16007 -0.49734 0.1191 -0.67468 0.06875 -0.67491 Z " pathEditMode="relative" rAng="10800000" ptsTypes="fffff">
                                      <p:cBhvr>
                                        <p:cTn id="108" dur="2000" fill="hold"/>
                                        <p:tgtEl>
                                          <p:spTgt spid="97304"/>
                                        </p:tgtEl>
                                        <p:attrNameLst>
                                          <p:attrName>ppt_x</p:attrName>
                                          <p:attrName>ppt_y</p:attrName>
                                        </p:attrNameLst>
                                      </p:cBhvr>
                                      <p:rCtr x="0" y="399"/>
                                    </p:animMotion>
                                  </p:childTnLst>
                                </p:cTn>
                              </p:par>
                              <p:par>
                                <p:cTn id="109" presetID="1" presetClass="path" presetSubtype="0" repeatCount="indefinite" fill="hold" grpId="0" nodeType="withEffect">
                                  <p:stCondLst>
                                    <p:cond delay="500"/>
                                  </p:stCondLst>
                                  <p:childTnLst>
                                    <p:animMotion origin="layout" path="M -0.5408 -0.08671 C -0.5408 -0.01203 -0.40452 0.04786 -0.23403 0.04855 C -0.06424 0.0504 0.07552 -0.01318 0.07326 -0.08671 C 0.07395 -0.16255 -0.06407 -0.22197 -0.23455 -0.22197 C -0.40452 -0.22197 -0.5408 -0.16232 -0.5408 -0.08671 Z " pathEditMode="relative" rAng="5400000" ptsTypes="fffff">
                                      <p:cBhvr>
                                        <p:cTn id="110" dur="2000" fill="hold"/>
                                        <p:tgtEl>
                                          <p:spTgt spid="97305"/>
                                        </p:tgtEl>
                                        <p:attrNameLst>
                                          <p:attrName>ppt_x</p:attrName>
                                          <p:attrName>ppt_y</p:attrName>
                                        </p:attrNameLst>
                                      </p:cBhvr>
                                      <p:rCtr x="308" y="1"/>
                                    </p:animMotion>
                                  </p:childTnLst>
                                </p:cTn>
                              </p:par>
                              <p:par>
                                <p:cTn id="111" presetID="1" presetClass="entr" presetSubtype="0" fill="hold" grpId="1" nodeType="withEffect">
                                  <p:stCondLst>
                                    <p:cond delay="0"/>
                                  </p:stCondLst>
                                  <p:childTnLst>
                                    <p:set>
                                      <p:cBhvr>
                                        <p:cTn id="112" dur="1" fill="hold">
                                          <p:stCondLst>
                                            <p:cond delay="0"/>
                                          </p:stCondLst>
                                        </p:cTn>
                                        <p:tgtEl>
                                          <p:spTgt spid="2"/>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2"/>
                                        </p:tgtEl>
                                        <p:attrNameLst>
                                          <p:attrName>style.visibility</p:attrName>
                                        </p:attrNameLst>
                                      </p:cBhvr>
                                      <p:to>
                                        <p:strVal val="visible"/>
                                      </p:to>
                                    </p:set>
                                  </p:childTnLst>
                                </p:cTn>
                              </p:par>
                              <p:par>
                                <p:cTn id="115" presetID="1" presetClass="path" presetSubtype="0" repeatCount="indefinite" fill="hold" grpId="0" nodeType="withEffect">
                                  <p:stCondLst>
                                    <p:cond delay="0"/>
                                  </p:stCondLst>
                                  <p:childTnLst>
                                    <p:animMotion origin="layout" path="M 0.0915 -0.02867 C 0.13056 -0.07699 0.13299 -0.15538 0.09879 -0.20671 C 0.06441 -0.2585 0.00313 -0.25942 -0.03541 -0.21202 C -0.0743 -0.16439 -0.07812 -0.08416 -0.04271 -0.03353 C -0.00746 0.01734 0.05209 0.01919 0.0915 -0.02867 Z " pathEditMode="relative" rAng="-24154263" ptsTypes="fffff">
                                      <p:cBhvr>
                                        <p:cTn id="116" dur="2000" fill="hold"/>
                                        <p:tgtEl>
                                          <p:spTgt spid="2"/>
                                        </p:tgtEl>
                                        <p:attrNameLst>
                                          <p:attrName>ppt_x</p:attrName>
                                          <p:attrName>ppt_y</p:attrName>
                                        </p:attrNameLst>
                                      </p:cBhvr>
                                      <p:rCtr x="-63" y="-92"/>
                                    </p:animMotion>
                                  </p:childTnLst>
                                </p:cTn>
                              </p:par>
                              <p:par>
                                <p:cTn id="117" presetID="1" presetClass="entr" presetSubtype="0" fill="hold" grpId="1" nodeType="withEffect">
                                  <p:stCondLst>
                                    <p:cond delay="0"/>
                                  </p:stCondLst>
                                  <p:childTnLst>
                                    <p:set>
                                      <p:cBhvr>
                                        <p:cTn id="118" dur="1" fill="hold">
                                          <p:stCondLst>
                                            <p:cond delay="0"/>
                                          </p:stCondLst>
                                        </p:cTn>
                                        <p:tgtEl>
                                          <p:spTgt spid="3"/>
                                        </p:tgtEl>
                                        <p:attrNameLst>
                                          <p:attrName>style.visibility</p:attrName>
                                        </p:attrNameLst>
                                      </p:cBhvr>
                                      <p:to>
                                        <p:strVal val="visible"/>
                                      </p:to>
                                    </p:set>
                                  </p:childTnLst>
                                </p:cTn>
                              </p:par>
                              <p:par>
                                <p:cTn id="119" presetID="1" presetClass="entr" presetSubtype="0" fill="hold" grpId="2" nodeType="withEffect">
                                  <p:stCondLst>
                                    <p:cond delay="0"/>
                                  </p:stCondLst>
                                  <p:childTnLst>
                                    <p:set>
                                      <p:cBhvr>
                                        <p:cTn id="120" dur="1" fill="hold">
                                          <p:stCondLst>
                                            <p:cond delay="0"/>
                                          </p:stCondLst>
                                        </p:cTn>
                                        <p:tgtEl>
                                          <p:spTgt spid="3"/>
                                        </p:tgtEl>
                                        <p:attrNameLst>
                                          <p:attrName>style.visibility</p:attrName>
                                        </p:attrNameLst>
                                      </p:cBhvr>
                                      <p:to>
                                        <p:strVal val="visible"/>
                                      </p:to>
                                    </p:set>
                                  </p:childTnLst>
                                </p:cTn>
                              </p:par>
                              <p:par>
                                <p:cTn id="121" presetID="1" presetClass="path" presetSubtype="0" repeatCount="indefinite" fill="hold" grpId="0" nodeType="withEffect">
                                  <p:stCondLst>
                                    <p:cond delay="0"/>
                                  </p:stCondLst>
                                  <p:childTnLst>
                                    <p:animMotion origin="layout" path="M -0.05625 0.03399 C -0.09531 0.0837 -0.0967 0.16139 -0.06302 0.20971 C -0.02899 0.25919 0.03143 0.25641 0.06823 0.20832 C 0.10625 0.1593 0.1092 0.08069 0.07431 0.03237 C 0.03941 -0.01549 -0.01944 -0.01341 -0.05625 0.03399 Z " pathEditMode="relative" rAng="8158321" ptsTypes="fffff">
                                      <p:cBhvr>
                                        <p:cTn id="122" dur="2000" fill="hold"/>
                                        <p:tgtEl>
                                          <p:spTgt spid="3"/>
                                        </p:tgtEl>
                                        <p:attrNameLst>
                                          <p:attrName>ppt_x</p:attrName>
                                          <p:attrName>ppt_y</p:attrName>
                                        </p:attrNameLst>
                                      </p:cBhvr>
                                      <p:rCtr x="62" y="88"/>
                                    </p:animMotion>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36892"/>
                                        </p:tgtEl>
                                        <p:attrNameLst>
                                          <p:attrName>style.visibility</p:attrName>
                                        </p:attrNameLst>
                                      </p:cBhvr>
                                      <p:to>
                                        <p:strVal val="visible"/>
                                      </p:to>
                                    </p:set>
                                    <p:animEffect transition="in" filter="dissolve">
                                      <p:cBhvr>
                                        <p:cTn id="127" dur="500"/>
                                        <p:tgtEl>
                                          <p:spTgt spid="36892"/>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36893"/>
                                        </p:tgtEl>
                                        <p:attrNameLst>
                                          <p:attrName>style.visibility</p:attrName>
                                        </p:attrNameLst>
                                      </p:cBhvr>
                                      <p:to>
                                        <p:strVal val="visible"/>
                                      </p:to>
                                    </p:set>
                                    <p:animEffect transition="in" filter="dissolve">
                                      <p:cBhvr>
                                        <p:cTn id="130" dur="500"/>
                                        <p:tgtEl>
                                          <p:spTgt spid="36893"/>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36895"/>
                                        </p:tgtEl>
                                        <p:attrNameLst>
                                          <p:attrName>style.visibility</p:attrName>
                                        </p:attrNameLst>
                                      </p:cBhvr>
                                      <p:to>
                                        <p:strVal val="visible"/>
                                      </p:to>
                                    </p:set>
                                    <p:animEffect transition="in" filter="dissolve">
                                      <p:cBhvr>
                                        <p:cTn id="133" dur="500"/>
                                        <p:tgtEl>
                                          <p:spTgt spid="36895"/>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36896"/>
                                        </p:tgtEl>
                                        <p:attrNameLst>
                                          <p:attrName>style.visibility</p:attrName>
                                        </p:attrNameLst>
                                      </p:cBhvr>
                                      <p:to>
                                        <p:strVal val="visible"/>
                                      </p:to>
                                    </p:set>
                                    <p:animEffect transition="in" filter="dissolve">
                                      <p:cBhvr>
                                        <p:cTn id="138" dur="500"/>
                                        <p:tgtEl>
                                          <p:spTgt spid="36896"/>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36897"/>
                                        </p:tgtEl>
                                        <p:attrNameLst>
                                          <p:attrName>style.visibility</p:attrName>
                                        </p:attrNameLst>
                                      </p:cBhvr>
                                      <p:to>
                                        <p:strVal val="visible"/>
                                      </p:to>
                                    </p:set>
                                    <p:animEffect transition="in" filter="dissolve">
                                      <p:cBhvr>
                                        <p:cTn id="141" dur="500"/>
                                        <p:tgtEl>
                                          <p:spTgt spid="36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4" grpId="1" animBg="1"/>
      <p:bldP spid="97285" grpId="0" animBg="1"/>
      <p:bldP spid="97285" grpId="1" animBg="1"/>
      <p:bldP spid="97286" grpId="0" animBg="1"/>
      <p:bldP spid="97286" grpId="1" animBg="1"/>
      <p:bldP spid="97287" grpId="0" animBg="1"/>
      <p:bldP spid="97287" grpId="1" animBg="1"/>
      <p:bldP spid="97288" grpId="0" animBg="1"/>
      <p:bldP spid="97288" grpId="1" animBg="1"/>
      <p:bldP spid="97289" grpId="0" animBg="1"/>
      <p:bldP spid="97289" grpId="1" animBg="1"/>
      <p:bldP spid="97290" grpId="0" animBg="1"/>
      <p:bldP spid="97290" grpId="1" animBg="1"/>
      <p:bldP spid="97291" grpId="0" animBg="1"/>
      <p:bldP spid="97291" grpId="1" animBg="1"/>
      <p:bldP spid="97292" grpId="0" animBg="1"/>
      <p:bldP spid="97292" grpId="1" animBg="1"/>
      <p:bldP spid="97293" grpId="0" animBg="1"/>
      <p:bldP spid="97293" grpId="1" animBg="1"/>
      <p:bldP spid="97294" grpId="0" animBg="1"/>
      <p:bldP spid="97294" grpId="1" animBg="1"/>
      <p:bldP spid="97295" grpId="0" animBg="1"/>
      <p:bldP spid="97295" grpId="1" animBg="1"/>
      <p:bldP spid="97296" grpId="0" animBg="1"/>
      <p:bldP spid="97296" grpId="1" animBg="1"/>
      <p:bldP spid="97297" grpId="0" animBg="1"/>
      <p:bldP spid="97297" grpId="1" animBg="1"/>
      <p:bldP spid="97298" grpId="0" animBg="1"/>
      <p:bldP spid="97298" grpId="1" animBg="1"/>
      <p:bldP spid="97298" grpId="2" animBg="1"/>
      <p:bldP spid="97299" grpId="0" animBg="1"/>
      <p:bldP spid="97299" grpId="1" animBg="1"/>
      <p:bldP spid="97299" grpId="2" animBg="1"/>
      <p:bldP spid="97300" grpId="0" animBg="1"/>
      <p:bldP spid="97300" grpId="1" animBg="1"/>
      <p:bldP spid="97300" grpId="2" animBg="1"/>
      <p:bldP spid="97301" grpId="0" animBg="1"/>
      <p:bldP spid="97301" grpId="1" animBg="1"/>
      <p:bldP spid="97301" grpId="2" animBg="1"/>
      <p:bldP spid="97302" grpId="0" animBg="1"/>
      <p:bldP spid="97302" grpId="1" animBg="1"/>
      <p:bldP spid="97302" grpId="2" animBg="1"/>
      <p:bldP spid="97303" grpId="0" animBg="1"/>
      <p:bldP spid="97303" grpId="1" animBg="1"/>
      <p:bldP spid="97303" grpId="2" animBg="1"/>
      <p:bldP spid="97304" grpId="0" animBg="1"/>
      <p:bldP spid="97304" grpId="1" animBg="1"/>
      <p:bldP spid="97304" grpId="2" animBg="1"/>
      <p:bldP spid="97304" grpId="3" animBg="1"/>
      <p:bldP spid="97305" grpId="0" animBg="1"/>
      <p:bldP spid="97305" grpId="1" animBg="1"/>
      <p:bldP spid="97305" grpId="2" animBg="1"/>
      <p:bldP spid="2" grpId="0" animBg="1"/>
      <p:bldP spid="2" grpId="1" animBg="1"/>
      <p:bldP spid="2" grpId="2" animBg="1"/>
      <p:bldP spid="3" grpId="0" animBg="1"/>
      <p:bldP spid="3" grpId="1" animBg="1"/>
      <p:bldP spid="3" grpId="2" animBg="1"/>
      <p:bldP spid="36892" grpId="0"/>
      <p:bldP spid="36893" grpId="0" animBg="1"/>
      <p:bldP spid="36895" grpId="0" animBg="1"/>
      <p:bldP spid="36896" grpId="0"/>
      <p:bldP spid="368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84138" y="685800"/>
            <a:ext cx="8229600" cy="330200"/>
          </a:xfrm>
        </p:spPr>
        <p:txBody>
          <a:bodyPr lIns="0" rIns="0" bIns="0" anchor="b"/>
          <a:lstStyle/>
          <a:p>
            <a:pPr eaLnBrk="1" hangingPunct="1"/>
            <a:r>
              <a:rPr lang="en-US" smtClean="0">
                <a:cs typeface="Segoe UI" charset="0"/>
              </a:rPr>
              <a:t>Atomic Structure</a:t>
            </a:r>
          </a:p>
        </p:txBody>
      </p:sp>
      <p:sp>
        <p:nvSpPr>
          <p:cNvPr id="32770" name="Content Placeholder 2"/>
          <p:cNvSpPr>
            <a:spLocks noGrp="1"/>
          </p:cNvSpPr>
          <p:nvPr>
            <p:ph idx="4294967295"/>
          </p:nvPr>
        </p:nvSpPr>
        <p:spPr>
          <a:xfrm>
            <a:off x="457200" y="1371600"/>
            <a:ext cx="8229600" cy="4953000"/>
          </a:xfrm>
        </p:spPr>
        <p:txBody>
          <a:bodyPr/>
          <a:lstStyle/>
          <a:p>
            <a:pPr marL="273050" indent="-273050" eaLnBrk="1" hangingPunct="1"/>
            <a:r>
              <a:rPr lang="en-US" sz="2600" b="1" dirty="0" smtClean="0">
                <a:latin typeface="Arial" charset="0"/>
                <a:cs typeface="Segoe UI" charset="0"/>
              </a:rPr>
              <a:t>Together all the protons, neutrons and electrons make up an atom.</a:t>
            </a:r>
          </a:p>
          <a:p>
            <a:pPr marL="273050" indent="-273050" eaLnBrk="1" hangingPunct="1"/>
            <a:endParaRPr lang="en-US" sz="2600" b="1" dirty="0" smtClean="0">
              <a:latin typeface="Arial" charset="0"/>
              <a:cs typeface="Segoe UI" charset="0"/>
            </a:endParaRPr>
          </a:p>
          <a:p>
            <a:pPr marL="273050" indent="-273050" eaLnBrk="1" hangingPunct="1"/>
            <a:r>
              <a:rPr lang="en-US" sz="2600" b="1" dirty="0" smtClean="0">
                <a:latin typeface="Arial" charset="0"/>
                <a:cs typeface="Segoe UI" charset="0"/>
              </a:rPr>
              <a:t>Each of these particles are slightly different though and are distinguishable by three main properties:</a:t>
            </a:r>
          </a:p>
          <a:p>
            <a:pPr marL="742950" lvl="1" indent="-285750" eaLnBrk="1" hangingPunct="1"/>
            <a:r>
              <a:rPr lang="en-US" sz="2200" b="1" dirty="0" smtClean="0">
                <a:latin typeface="Arial" charset="0"/>
                <a:cs typeface="Segoe UI" charset="0"/>
              </a:rPr>
              <a:t>MASS,</a:t>
            </a:r>
          </a:p>
          <a:p>
            <a:pPr marL="742950" lvl="1" indent="-285750" eaLnBrk="1" hangingPunct="1"/>
            <a:r>
              <a:rPr lang="en-US" sz="2200" b="1" dirty="0" smtClean="0">
                <a:latin typeface="Arial" charset="0"/>
                <a:cs typeface="Segoe UI" charset="0"/>
              </a:rPr>
              <a:t>CHARGE, </a:t>
            </a:r>
          </a:p>
          <a:p>
            <a:pPr marL="742950" lvl="1" indent="-285750" eaLnBrk="1" hangingPunct="1"/>
            <a:r>
              <a:rPr lang="en-US" sz="2200" b="1" dirty="0" smtClean="0">
                <a:latin typeface="Arial" charset="0"/>
                <a:cs typeface="Segoe UI" charset="0"/>
              </a:rPr>
              <a:t>and LOCATION (Volume, in essence).</a:t>
            </a:r>
          </a:p>
          <a:p>
            <a:pPr marL="273050" indent="-273050" eaLnBrk="1" hangingPunct="1"/>
            <a:r>
              <a:rPr lang="en-US" sz="2600" b="1" dirty="0" smtClean="0">
                <a:latin typeface="Arial" charset="0"/>
                <a:cs typeface="Segoe UI" charset="0"/>
              </a:rPr>
              <a:t>We’ll sort these out by filling in a chart in your notebooks.</a:t>
            </a:r>
          </a:p>
          <a:p>
            <a:pPr marL="273050" indent="-273050" eaLnBrk="1" hangingPunct="1"/>
            <a:endParaRPr lang="en-US" sz="2800" dirty="0" smtClean="0">
              <a:latin typeface="Arial" charset="0"/>
              <a:cs typeface="Segoe U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84138" y="685800"/>
            <a:ext cx="8229600" cy="330200"/>
          </a:xfrm>
        </p:spPr>
        <p:txBody>
          <a:bodyPr lIns="0" rIns="0" bIns="0" anchor="b"/>
          <a:lstStyle/>
          <a:p>
            <a:pPr eaLnBrk="1" hangingPunct="1"/>
            <a:r>
              <a:rPr lang="en-US" smtClean="0">
                <a:cs typeface="Segoe UI" charset="0"/>
              </a:rPr>
              <a:t>Atomic Structure: Particle Mass</a:t>
            </a:r>
          </a:p>
        </p:txBody>
      </p:sp>
      <p:sp>
        <p:nvSpPr>
          <p:cNvPr id="33794" name="Content Placeholder 2"/>
          <p:cNvSpPr>
            <a:spLocks noGrp="1"/>
          </p:cNvSpPr>
          <p:nvPr>
            <p:ph idx="4294967295"/>
          </p:nvPr>
        </p:nvSpPr>
        <p:spPr>
          <a:xfrm>
            <a:off x="457200" y="1371600"/>
            <a:ext cx="8458200" cy="4953000"/>
          </a:xfrm>
        </p:spPr>
        <p:txBody>
          <a:bodyPr/>
          <a:lstStyle/>
          <a:p>
            <a:pPr marL="273050" indent="-273050" eaLnBrk="1" hangingPunct="1"/>
            <a:r>
              <a:rPr lang="en-US" sz="3000" b="1" u="sng" dirty="0" smtClean="0">
                <a:latin typeface="Arial" charset="0"/>
                <a:cs typeface="Segoe UI" charset="0"/>
              </a:rPr>
              <a:t>Protons and neutrons have pretty much the same mass.</a:t>
            </a:r>
          </a:p>
          <a:p>
            <a:pPr marL="273050" indent="-273050" eaLnBrk="1" hangingPunct="1"/>
            <a:r>
              <a:rPr lang="en-US" sz="3000" b="1" u="sng" dirty="0" smtClean="0">
                <a:latin typeface="Arial" charset="0"/>
                <a:cs typeface="Segoe UI" charset="0"/>
              </a:rPr>
              <a:t>Electrons are roughly 2000</a:t>
            </a:r>
            <a:r>
              <a:rPr lang="en-US" sz="3000" b="1" u="sng" baseline="30000" dirty="0" smtClean="0">
                <a:latin typeface="Arial" charset="0"/>
                <a:cs typeface="Segoe UI" charset="0"/>
              </a:rPr>
              <a:t>th</a:t>
            </a:r>
            <a:r>
              <a:rPr lang="en-US" sz="3000" b="1" u="sng" dirty="0" smtClean="0">
                <a:latin typeface="Arial" charset="0"/>
                <a:cs typeface="Segoe UI" charset="0"/>
              </a:rPr>
              <a:t> the mass of protons.</a:t>
            </a:r>
          </a:p>
          <a:p>
            <a:pPr marL="273050" indent="-273050" eaLnBrk="1" hangingPunct="1"/>
            <a:endParaRPr lang="en-US" sz="3000" b="1" dirty="0" smtClean="0">
              <a:latin typeface="Arial" charset="0"/>
              <a:cs typeface="Segoe UI" charset="0"/>
            </a:endParaRPr>
          </a:p>
          <a:p>
            <a:pPr marL="273050" indent="-273050" eaLnBrk="1" hangingPunct="1"/>
            <a:endParaRPr lang="en-US" dirty="0" smtClean="0">
              <a:latin typeface="Arial" charset="0"/>
              <a:cs typeface="Segoe UI" charset="0"/>
            </a:endParaRPr>
          </a:p>
        </p:txBody>
      </p:sp>
      <p:pic>
        <p:nvPicPr>
          <p:cNvPr id="33795" name="Picture 4" descr="CH04_05"/>
          <p:cNvPicPr>
            <a:picLocks noChangeAspect="1" noChangeArrowheads="1"/>
          </p:cNvPicPr>
          <p:nvPr/>
        </p:nvPicPr>
        <p:blipFill>
          <a:blip r:embed="rId2"/>
          <a:srcRect/>
          <a:stretch>
            <a:fillRect/>
          </a:stretch>
        </p:blipFill>
        <p:spPr bwMode="auto">
          <a:xfrm>
            <a:off x="457200" y="3429000"/>
            <a:ext cx="8229600" cy="2846388"/>
          </a:xfrm>
          <a:prstGeom prst="rect">
            <a:avLst/>
          </a:prstGeom>
          <a:noFill/>
          <a:ln w="9525">
            <a:noFill/>
            <a:miter lim="800000"/>
            <a:headEnd/>
            <a:tailEnd/>
          </a:ln>
        </p:spPr>
      </p:pic>
      <p:sp>
        <p:nvSpPr>
          <p:cNvPr id="33796" name="Rectangle 5"/>
          <p:cNvSpPr>
            <a:spLocks noChangeArrowheads="1"/>
          </p:cNvSpPr>
          <p:nvPr/>
        </p:nvSpPr>
        <p:spPr bwMode="auto">
          <a:xfrm>
            <a:off x="2743200" y="4605338"/>
            <a:ext cx="1143000" cy="1643062"/>
          </a:xfrm>
          <a:prstGeom prst="rect">
            <a:avLst/>
          </a:prstGeom>
          <a:solidFill>
            <a:schemeClr val="bg1"/>
          </a:solidFill>
          <a:ln w="9525">
            <a:solidFill>
              <a:schemeClr val="tx1"/>
            </a:solidFill>
            <a:miter lim="800000"/>
            <a:headEnd/>
            <a:tailEnd/>
          </a:ln>
        </p:spPr>
        <p:txBody>
          <a:bodyPr wrap="none" anchor="ctr"/>
          <a:lstStyle/>
          <a:p>
            <a:endParaRPr lang="en-US">
              <a:latin typeface="Arial" charset="0"/>
            </a:endParaRPr>
          </a:p>
        </p:txBody>
      </p:sp>
      <p:sp>
        <p:nvSpPr>
          <p:cNvPr id="33797" name="Rectangle 6"/>
          <p:cNvSpPr>
            <a:spLocks noChangeArrowheads="1"/>
          </p:cNvSpPr>
          <p:nvPr/>
        </p:nvSpPr>
        <p:spPr bwMode="auto">
          <a:xfrm>
            <a:off x="5638278" y="4605338"/>
            <a:ext cx="1828800" cy="1643062"/>
          </a:xfrm>
          <a:prstGeom prst="rect">
            <a:avLst/>
          </a:prstGeom>
          <a:solidFill>
            <a:schemeClr val="bg1"/>
          </a:solidFill>
          <a:ln w="9525">
            <a:solidFill>
              <a:schemeClr val="tx1"/>
            </a:solidFill>
            <a:miter lim="800000"/>
            <a:headEnd/>
            <a:tailEnd/>
          </a:ln>
        </p:spPr>
        <p:txBody>
          <a:bodyPr wrap="none" anchor="ctr"/>
          <a:lstStyle/>
          <a:p>
            <a:endParaRPr lang="en-US">
              <a:latin typeface="Arial" charset="0"/>
            </a:endParaRPr>
          </a:p>
        </p:txBody>
      </p:sp>
      <p:sp>
        <p:nvSpPr>
          <p:cNvPr id="33798" name="Rectangle 7"/>
          <p:cNvSpPr>
            <a:spLocks noChangeArrowheads="1"/>
          </p:cNvSpPr>
          <p:nvPr/>
        </p:nvSpPr>
        <p:spPr bwMode="auto">
          <a:xfrm>
            <a:off x="3886200" y="4605338"/>
            <a:ext cx="1676400" cy="728662"/>
          </a:xfrm>
          <a:prstGeom prst="rect">
            <a:avLst/>
          </a:prstGeom>
          <a:solidFill>
            <a:schemeClr val="bg1"/>
          </a:solidFill>
          <a:ln w="9525">
            <a:noFill/>
            <a:miter lim="800000"/>
            <a:headEnd/>
            <a:tailEnd/>
          </a:ln>
        </p:spPr>
        <p:txBody>
          <a:bodyPr wrap="none" anchor="ctr"/>
          <a:lstStyle/>
          <a:p>
            <a:pPr algn="ctr"/>
            <a:r>
              <a:rPr lang="en-US">
                <a:latin typeface="Arial" charset="0"/>
              </a:rPr>
              <a:t>1/2000</a:t>
            </a:r>
          </a:p>
        </p:txBody>
      </p:sp>
      <p:sp>
        <p:nvSpPr>
          <p:cNvPr id="8" name="Rectangle 6"/>
          <p:cNvSpPr>
            <a:spLocks noChangeArrowheads="1"/>
          </p:cNvSpPr>
          <p:nvPr/>
        </p:nvSpPr>
        <p:spPr bwMode="auto">
          <a:xfrm>
            <a:off x="7429500" y="3886200"/>
            <a:ext cx="1257300" cy="2362200"/>
          </a:xfrm>
          <a:prstGeom prst="rect">
            <a:avLst/>
          </a:prstGeom>
          <a:solidFill>
            <a:schemeClr val="bg1"/>
          </a:solidFill>
          <a:ln w="9525">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796"/>
                                        </p:tgtEl>
                                      </p:cBhvr>
                                    </p:animEffect>
                                    <p:set>
                                      <p:cBhvr>
                                        <p:cTn id="7" dur="1" fill="hold">
                                          <p:stCondLst>
                                            <p:cond delay="499"/>
                                          </p:stCondLst>
                                        </p:cTn>
                                        <p:tgtEl>
                                          <p:spTgt spid="3379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3797"/>
                                        </p:tgtEl>
                                      </p:cBhvr>
                                    </p:animEffect>
                                    <p:set>
                                      <p:cBhvr>
                                        <p:cTn id="12" dur="1" fill="hold">
                                          <p:stCondLst>
                                            <p:cond delay="499"/>
                                          </p:stCondLst>
                                        </p:cTn>
                                        <p:tgtEl>
                                          <p:spTgt spid="3379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4514" y="-14514"/>
            <a:ext cx="9173028" cy="7010400"/>
          </a:xfrm>
          <a:custGeom>
            <a:avLst/>
            <a:gdLst>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2114596 w 9173028"/>
              <a:gd name="connsiteY4" fmla="*/ 3748426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317188 w 9173028"/>
              <a:gd name="connsiteY3" fmla="*/ 2745443 h 7010400"/>
              <a:gd name="connsiteX4" fmla="*/ 2114596 w 9173028"/>
              <a:gd name="connsiteY4" fmla="*/ 3748426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447806 w 9173028"/>
              <a:gd name="connsiteY2" fmla="*/ 1923217 h 7010400"/>
              <a:gd name="connsiteX3" fmla="*/ 3317188 w 9173028"/>
              <a:gd name="connsiteY3" fmla="*/ 2745443 h 7010400"/>
              <a:gd name="connsiteX4" fmla="*/ 2114596 w 9173028"/>
              <a:gd name="connsiteY4" fmla="*/ 3748426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960134 w 9173028"/>
              <a:gd name="connsiteY1" fmla="*/ 947169 h 7010400"/>
              <a:gd name="connsiteX2" fmla="*/ 4447806 w 9173028"/>
              <a:gd name="connsiteY2" fmla="*/ 1923217 h 7010400"/>
              <a:gd name="connsiteX3" fmla="*/ 3317188 w 9173028"/>
              <a:gd name="connsiteY3" fmla="*/ 2745443 h 7010400"/>
              <a:gd name="connsiteX4" fmla="*/ 2114596 w 9173028"/>
              <a:gd name="connsiteY4" fmla="*/ 3748426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3028" h="7010400">
                <a:moveTo>
                  <a:pt x="7852228" y="0"/>
                </a:moveTo>
                <a:cubicBezTo>
                  <a:pt x="7286171" y="176590"/>
                  <a:pt x="6527538" y="626633"/>
                  <a:pt x="5960134" y="947169"/>
                </a:cubicBezTo>
                <a:cubicBezTo>
                  <a:pt x="5392730" y="1267705"/>
                  <a:pt x="4888297" y="1623505"/>
                  <a:pt x="4447806" y="1923217"/>
                </a:cubicBezTo>
                <a:cubicBezTo>
                  <a:pt x="4007315" y="2222929"/>
                  <a:pt x="3706056" y="2441242"/>
                  <a:pt x="3317188" y="2745443"/>
                </a:cubicBezTo>
                <a:cubicBezTo>
                  <a:pt x="2928320" y="3049645"/>
                  <a:pt x="2531071" y="3369084"/>
                  <a:pt x="2114596" y="3748426"/>
                </a:cubicBezTo>
                <a:cubicBezTo>
                  <a:pt x="1698121" y="4127768"/>
                  <a:pt x="1170769" y="4661678"/>
                  <a:pt x="818336" y="5021493"/>
                </a:cubicBezTo>
                <a:cubicBezTo>
                  <a:pt x="465903" y="5381308"/>
                  <a:pt x="272779" y="5612040"/>
                  <a:pt x="0" y="5907314"/>
                </a:cubicBezTo>
                <a:lnTo>
                  <a:pt x="0" y="7010400"/>
                </a:lnTo>
                <a:lnTo>
                  <a:pt x="9173028" y="6995885"/>
                </a:lnTo>
                <a:lnTo>
                  <a:pt x="9158514" y="29028"/>
                </a:lnTo>
                <a:lnTo>
                  <a:pt x="7852228" y="0"/>
                </a:lnTo>
                <a:close/>
              </a:path>
            </a:pathLst>
          </a:cu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Oval 4"/>
          <p:cNvSpPr>
            <a:spLocks noChangeAspect="1" noChangeArrowheads="1"/>
          </p:cNvSpPr>
          <p:nvPr/>
        </p:nvSpPr>
        <p:spPr bwMode="auto">
          <a:xfrm>
            <a:off x="1143000" y="2971800"/>
            <a:ext cx="457200" cy="457200"/>
          </a:xfrm>
          <a:prstGeom prst="ellipse">
            <a:avLst/>
          </a:prstGeom>
          <a:solidFill>
            <a:srgbClr val="FF0000"/>
          </a:solidFill>
          <a:ln w="9525">
            <a:solidFill>
              <a:schemeClr val="tx1"/>
            </a:solidFill>
            <a:round/>
            <a:headEnd/>
            <a:tailEnd/>
          </a:ln>
        </p:spPr>
        <p:txBody>
          <a:bodyPr wrap="none" anchor="ctr"/>
          <a:lstStyle/>
          <a:p>
            <a:pPr algn="ctr"/>
            <a:r>
              <a:rPr lang="en-US" sz="3600" b="1">
                <a:latin typeface="Arial" charset="0"/>
              </a:rPr>
              <a:t>-1</a:t>
            </a:r>
          </a:p>
        </p:txBody>
      </p:sp>
      <p:sp>
        <p:nvSpPr>
          <p:cNvPr id="34818" name="Text Box 7"/>
          <p:cNvSpPr txBox="1">
            <a:spLocks noChangeArrowheads="1"/>
          </p:cNvSpPr>
          <p:nvPr/>
        </p:nvSpPr>
        <p:spPr bwMode="auto">
          <a:xfrm>
            <a:off x="0" y="1905000"/>
            <a:ext cx="3889375" cy="641350"/>
          </a:xfrm>
          <a:prstGeom prst="rect">
            <a:avLst/>
          </a:prstGeom>
          <a:noFill/>
          <a:ln w="9525">
            <a:noFill/>
            <a:miter lim="800000"/>
            <a:headEnd/>
            <a:tailEnd/>
          </a:ln>
        </p:spPr>
        <p:txBody>
          <a:bodyPr wrap="none">
            <a:spAutoFit/>
          </a:bodyPr>
          <a:lstStyle/>
          <a:p>
            <a:pPr algn="ctr"/>
            <a:r>
              <a:rPr lang="en-US" sz="3600" b="1">
                <a:solidFill>
                  <a:srgbClr val="FF0000"/>
                </a:solidFill>
                <a:latin typeface="Arial" charset="0"/>
              </a:rPr>
              <a:t>Electron = 10</a:t>
            </a:r>
            <a:r>
              <a:rPr lang="en-US" sz="3600" b="1" baseline="30000">
                <a:solidFill>
                  <a:srgbClr val="FF0000"/>
                </a:solidFill>
                <a:latin typeface="Arial" charset="0"/>
              </a:rPr>
              <a:t>-18</a:t>
            </a:r>
            <a:r>
              <a:rPr lang="en-US" sz="3600" b="1">
                <a:solidFill>
                  <a:srgbClr val="FF0000"/>
                </a:solidFill>
                <a:latin typeface="Arial" charset="0"/>
              </a:rPr>
              <a:t>m</a:t>
            </a:r>
          </a:p>
        </p:txBody>
      </p:sp>
      <p:sp>
        <p:nvSpPr>
          <p:cNvPr id="10" name="Freeform 9"/>
          <p:cNvSpPr/>
          <p:nvPr/>
        </p:nvSpPr>
        <p:spPr>
          <a:xfrm>
            <a:off x="990600" y="1219199"/>
            <a:ext cx="8193247" cy="5806537"/>
          </a:xfrm>
          <a:custGeom>
            <a:avLst/>
            <a:gdLst>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478971 w 9173028"/>
              <a:gd name="connsiteY5" fmla="*/ 5370285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1944914 w 9173028"/>
              <a:gd name="connsiteY4" fmla="*/ 3889828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251200 w 9173028"/>
              <a:gd name="connsiteY3" fmla="*/ 2830285 h 7010400"/>
              <a:gd name="connsiteX4" fmla="*/ 2114596 w 9173028"/>
              <a:gd name="connsiteY4" fmla="*/ 3748426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325257 w 9173028"/>
              <a:gd name="connsiteY2" fmla="*/ 2017485 h 7010400"/>
              <a:gd name="connsiteX3" fmla="*/ 3317188 w 9173028"/>
              <a:gd name="connsiteY3" fmla="*/ 2745443 h 7010400"/>
              <a:gd name="connsiteX4" fmla="*/ 2114596 w 9173028"/>
              <a:gd name="connsiteY4" fmla="*/ 3748426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762171 w 9173028"/>
              <a:gd name="connsiteY1" fmla="*/ 1088571 h 7010400"/>
              <a:gd name="connsiteX2" fmla="*/ 4447806 w 9173028"/>
              <a:gd name="connsiteY2" fmla="*/ 1923217 h 7010400"/>
              <a:gd name="connsiteX3" fmla="*/ 3317188 w 9173028"/>
              <a:gd name="connsiteY3" fmla="*/ 2745443 h 7010400"/>
              <a:gd name="connsiteX4" fmla="*/ 2114596 w 9173028"/>
              <a:gd name="connsiteY4" fmla="*/ 3748426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0 h 7010400"/>
              <a:gd name="connsiteX1" fmla="*/ 5960134 w 9173028"/>
              <a:gd name="connsiteY1" fmla="*/ 947169 h 7010400"/>
              <a:gd name="connsiteX2" fmla="*/ 4447806 w 9173028"/>
              <a:gd name="connsiteY2" fmla="*/ 1923217 h 7010400"/>
              <a:gd name="connsiteX3" fmla="*/ 3317188 w 9173028"/>
              <a:gd name="connsiteY3" fmla="*/ 2745443 h 7010400"/>
              <a:gd name="connsiteX4" fmla="*/ 2114596 w 9173028"/>
              <a:gd name="connsiteY4" fmla="*/ 3748426 h 7010400"/>
              <a:gd name="connsiteX5" fmla="*/ 818336 w 9173028"/>
              <a:gd name="connsiteY5" fmla="*/ 5021493 h 7010400"/>
              <a:gd name="connsiteX6" fmla="*/ 0 w 9173028"/>
              <a:gd name="connsiteY6" fmla="*/ 5907314 h 7010400"/>
              <a:gd name="connsiteX7" fmla="*/ 0 w 9173028"/>
              <a:gd name="connsiteY7" fmla="*/ 7010400 h 7010400"/>
              <a:gd name="connsiteX8" fmla="*/ 9173028 w 9173028"/>
              <a:gd name="connsiteY8" fmla="*/ 6995885 h 7010400"/>
              <a:gd name="connsiteX9" fmla="*/ 9158514 w 9173028"/>
              <a:gd name="connsiteY9" fmla="*/ 29028 h 7010400"/>
              <a:gd name="connsiteX10" fmla="*/ 7852228 w 9173028"/>
              <a:gd name="connsiteY10" fmla="*/ 0 h 7010400"/>
              <a:gd name="connsiteX0" fmla="*/ 7852228 w 9173028"/>
              <a:gd name="connsiteY0" fmla="*/ 621421 h 7631821"/>
              <a:gd name="connsiteX1" fmla="*/ 5960134 w 9173028"/>
              <a:gd name="connsiteY1" fmla="*/ 1568590 h 7631821"/>
              <a:gd name="connsiteX2" fmla="*/ 4447806 w 9173028"/>
              <a:gd name="connsiteY2" fmla="*/ 2544638 h 7631821"/>
              <a:gd name="connsiteX3" fmla="*/ 3317188 w 9173028"/>
              <a:gd name="connsiteY3" fmla="*/ 3366864 h 7631821"/>
              <a:gd name="connsiteX4" fmla="*/ 2114596 w 9173028"/>
              <a:gd name="connsiteY4" fmla="*/ 4369847 h 7631821"/>
              <a:gd name="connsiteX5" fmla="*/ 818336 w 9173028"/>
              <a:gd name="connsiteY5" fmla="*/ 5642914 h 7631821"/>
              <a:gd name="connsiteX6" fmla="*/ 0 w 9173028"/>
              <a:gd name="connsiteY6" fmla="*/ 6528735 h 7631821"/>
              <a:gd name="connsiteX7" fmla="*/ 0 w 9173028"/>
              <a:gd name="connsiteY7" fmla="*/ 7631821 h 7631821"/>
              <a:gd name="connsiteX8" fmla="*/ 9173028 w 9173028"/>
              <a:gd name="connsiteY8" fmla="*/ 7617306 h 7631821"/>
              <a:gd name="connsiteX9" fmla="*/ 9149087 w 9173028"/>
              <a:gd name="connsiteY9" fmla="*/ 0 h 7631821"/>
              <a:gd name="connsiteX10" fmla="*/ 7852228 w 9173028"/>
              <a:gd name="connsiteY10" fmla="*/ 621421 h 7631821"/>
              <a:gd name="connsiteX0" fmla="*/ 7852228 w 9173028"/>
              <a:gd name="connsiteY0" fmla="*/ 517726 h 7528126"/>
              <a:gd name="connsiteX1" fmla="*/ 5960134 w 9173028"/>
              <a:gd name="connsiteY1" fmla="*/ 1464895 h 7528126"/>
              <a:gd name="connsiteX2" fmla="*/ 4447806 w 9173028"/>
              <a:gd name="connsiteY2" fmla="*/ 2440943 h 7528126"/>
              <a:gd name="connsiteX3" fmla="*/ 3317188 w 9173028"/>
              <a:gd name="connsiteY3" fmla="*/ 3263169 h 7528126"/>
              <a:gd name="connsiteX4" fmla="*/ 2114596 w 9173028"/>
              <a:gd name="connsiteY4" fmla="*/ 4266152 h 7528126"/>
              <a:gd name="connsiteX5" fmla="*/ 818336 w 9173028"/>
              <a:gd name="connsiteY5" fmla="*/ 5539219 h 7528126"/>
              <a:gd name="connsiteX6" fmla="*/ 0 w 9173028"/>
              <a:gd name="connsiteY6" fmla="*/ 6425040 h 7528126"/>
              <a:gd name="connsiteX7" fmla="*/ 0 w 9173028"/>
              <a:gd name="connsiteY7" fmla="*/ 7528126 h 7528126"/>
              <a:gd name="connsiteX8" fmla="*/ 9173028 w 9173028"/>
              <a:gd name="connsiteY8" fmla="*/ 7513611 h 7528126"/>
              <a:gd name="connsiteX9" fmla="*/ 9149087 w 9173028"/>
              <a:gd name="connsiteY9" fmla="*/ 0 h 7528126"/>
              <a:gd name="connsiteX10" fmla="*/ 7852228 w 9173028"/>
              <a:gd name="connsiteY10" fmla="*/ 517726 h 7528126"/>
              <a:gd name="connsiteX0" fmla="*/ 7852228 w 9949605"/>
              <a:gd name="connsiteY0" fmla="*/ 521134 h 7531534"/>
              <a:gd name="connsiteX1" fmla="*/ 5960134 w 9949605"/>
              <a:gd name="connsiteY1" fmla="*/ 1468303 h 7531534"/>
              <a:gd name="connsiteX2" fmla="*/ 4447806 w 9949605"/>
              <a:gd name="connsiteY2" fmla="*/ 2444351 h 7531534"/>
              <a:gd name="connsiteX3" fmla="*/ 3317188 w 9949605"/>
              <a:gd name="connsiteY3" fmla="*/ 3266577 h 7531534"/>
              <a:gd name="connsiteX4" fmla="*/ 2114596 w 9949605"/>
              <a:gd name="connsiteY4" fmla="*/ 4269560 h 7531534"/>
              <a:gd name="connsiteX5" fmla="*/ 818336 w 9949605"/>
              <a:gd name="connsiteY5" fmla="*/ 5542627 h 7531534"/>
              <a:gd name="connsiteX6" fmla="*/ 0 w 9949605"/>
              <a:gd name="connsiteY6" fmla="*/ 6428448 h 7531534"/>
              <a:gd name="connsiteX7" fmla="*/ 0 w 9949605"/>
              <a:gd name="connsiteY7" fmla="*/ 7531534 h 7531534"/>
              <a:gd name="connsiteX8" fmla="*/ 9173028 w 9949605"/>
              <a:gd name="connsiteY8" fmla="*/ 7517019 h 7531534"/>
              <a:gd name="connsiteX9" fmla="*/ 9149087 w 9949605"/>
              <a:gd name="connsiteY9" fmla="*/ 3408 h 7531534"/>
              <a:gd name="connsiteX10" fmla="*/ 7852228 w 9949605"/>
              <a:gd name="connsiteY10" fmla="*/ 521134 h 7531534"/>
              <a:gd name="connsiteX0" fmla="*/ 7852228 w 9847212"/>
              <a:gd name="connsiteY0" fmla="*/ 517726 h 7528126"/>
              <a:gd name="connsiteX1" fmla="*/ 5960134 w 9847212"/>
              <a:gd name="connsiteY1" fmla="*/ 1464895 h 7528126"/>
              <a:gd name="connsiteX2" fmla="*/ 4447806 w 9847212"/>
              <a:gd name="connsiteY2" fmla="*/ 2440943 h 7528126"/>
              <a:gd name="connsiteX3" fmla="*/ 3317188 w 9847212"/>
              <a:gd name="connsiteY3" fmla="*/ 3263169 h 7528126"/>
              <a:gd name="connsiteX4" fmla="*/ 2114596 w 9847212"/>
              <a:gd name="connsiteY4" fmla="*/ 4266152 h 7528126"/>
              <a:gd name="connsiteX5" fmla="*/ 818336 w 9847212"/>
              <a:gd name="connsiteY5" fmla="*/ 5539219 h 7528126"/>
              <a:gd name="connsiteX6" fmla="*/ 0 w 9847212"/>
              <a:gd name="connsiteY6" fmla="*/ 6425040 h 7528126"/>
              <a:gd name="connsiteX7" fmla="*/ 0 w 9847212"/>
              <a:gd name="connsiteY7" fmla="*/ 7528126 h 7528126"/>
              <a:gd name="connsiteX8" fmla="*/ 9173028 w 9847212"/>
              <a:gd name="connsiteY8" fmla="*/ 7513611 h 7528126"/>
              <a:gd name="connsiteX9" fmla="*/ 9149087 w 9847212"/>
              <a:gd name="connsiteY9" fmla="*/ 0 h 7528126"/>
              <a:gd name="connsiteX10" fmla="*/ 7852228 w 9847212"/>
              <a:gd name="connsiteY10" fmla="*/ 517726 h 7528126"/>
              <a:gd name="connsiteX0" fmla="*/ 7852228 w 9796425"/>
              <a:gd name="connsiteY0" fmla="*/ 517726 h 7528126"/>
              <a:gd name="connsiteX1" fmla="*/ 5960134 w 9796425"/>
              <a:gd name="connsiteY1" fmla="*/ 1464895 h 7528126"/>
              <a:gd name="connsiteX2" fmla="*/ 4447806 w 9796425"/>
              <a:gd name="connsiteY2" fmla="*/ 2440943 h 7528126"/>
              <a:gd name="connsiteX3" fmla="*/ 3317188 w 9796425"/>
              <a:gd name="connsiteY3" fmla="*/ 3263169 h 7528126"/>
              <a:gd name="connsiteX4" fmla="*/ 2114596 w 9796425"/>
              <a:gd name="connsiteY4" fmla="*/ 4266152 h 7528126"/>
              <a:gd name="connsiteX5" fmla="*/ 818336 w 9796425"/>
              <a:gd name="connsiteY5" fmla="*/ 5539219 h 7528126"/>
              <a:gd name="connsiteX6" fmla="*/ 0 w 9796425"/>
              <a:gd name="connsiteY6" fmla="*/ 6425040 h 7528126"/>
              <a:gd name="connsiteX7" fmla="*/ 0 w 9796425"/>
              <a:gd name="connsiteY7" fmla="*/ 7528126 h 7528126"/>
              <a:gd name="connsiteX8" fmla="*/ 9173028 w 9796425"/>
              <a:gd name="connsiteY8" fmla="*/ 7513611 h 7528126"/>
              <a:gd name="connsiteX9" fmla="*/ 9149087 w 9796425"/>
              <a:gd name="connsiteY9" fmla="*/ 0 h 7528126"/>
              <a:gd name="connsiteX10" fmla="*/ 7852228 w 9796425"/>
              <a:gd name="connsiteY10" fmla="*/ 517726 h 7528126"/>
              <a:gd name="connsiteX0" fmla="*/ 7852228 w 9749694"/>
              <a:gd name="connsiteY0" fmla="*/ 461165 h 7471565"/>
              <a:gd name="connsiteX1" fmla="*/ 5960134 w 9749694"/>
              <a:gd name="connsiteY1" fmla="*/ 1408334 h 7471565"/>
              <a:gd name="connsiteX2" fmla="*/ 4447806 w 9749694"/>
              <a:gd name="connsiteY2" fmla="*/ 2384382 h 7471565"/>
              <a:gd name="connsiteX3" fmla="*/ 3317188 w 9749694"/>
              <a:gd name="connsiteY3" fmla="*/ 3206608 h 7471565"/>
              <a:gd name="connsiteX4" fmla="*/ 2114596 w 9749694"/>
              <a:gd name="connsiteY4" fmla="*/ 4209591 h 7471565"/>
              <a:gd name="connsiteX5" fmla="*/ 818336 w 9749694"/>
              <a:gd name="connsiteY5" fmla="*/ 5482658 h 7471565"/>
              <a:gd name="connsiteX6" fmla="*/ 0 w 9749694"/>
              <a:gd name="connsiteY6" fmla="*/ 6368479 h 7471565"/>
              <a:gd name="connsiteX7" fmla="*/ 0 w 9749694"/>
              <a:gd name="connsiteY7" fmla="*/ 7471565 h 7471565"/>
              <a:gd name="connsiteX8" fmla="*/ 9173028 w 9749694"/>
              <a:gd name="connsiteY8" fmla="*/ 7457050 h 7471565"/>
              <a:gd name="connsiteX9" fmla="*/ 8922844 w 9749694"/>
              <a:gd name="connsiteY9" fmla="*/ 0 h 7471565"/>
              <a:gd name="connsiteX10" fmla="*/ 7852228 w 9749694"/>
              <a:gd name="connsiteY10" fmla="*/ 461165 h 7471565"/>
              <a:gd name="connsiteX0" fmla="*/ 7852228 w 9173028"/>
              <a:gd name="connsiteY0" fmla="*/ 461165 h 7471565"/>
              <a:gd name="connsiteX1" fmla="*/ 5960134 w 9173028"/>
              <a:gd name="connsiteY1" fmla="*/ 1408334 h 7471565"/>
              <a:gd name="connsiteX2" fmla="*/ 4447806 w 9173028"/>
              <a:gd name="connsiteY2" fmla="*/ 2384382 h 7471565"/>
              <a:gd name="connsiteX3" fmla="*/ 3317188 w 9173028"/>
              <a:gd name="connsiteY3" fmla="*/ 3206608 h 7471565"/>
              <a:gd name="connsiteX4" fmla="*/ 2114596 w 9173028"/>
              <a:gd name="connsiteY4" fmla="*/ 4209591 h 7471565"/>
              <a:gd name="connsiteX5" fmla="*/ 818336 w 9173028"/>
              <a:gd name="connsiteY5" fmla="*/ 5482658 h 7471565"/>
              <a:gd name="connsiteX6" fmla="*/ 0 w 9173028"/>
              <a:gd name="connsiteY6" fmla="*/ 6368479 h 7471565"/>
              <a:gd name="connsiteX7" fmla="*/ 0 w 9173028"/>
              <a:gd name="connsiteY7" fmla="*/ 7471565 h 7471565"/>
              <a:gd name="connsiteX8" fmla="*/ 9173028 w 9173028"/>
              <a:gd name="connsiteY8" fmla="*/ 7457050 h 7471565"/>
              <a:gd name="connsiteX9" fmla="*/ 8922844 w 9173028"/>
              <a:gd name="connsiteY9" fmla="*/ 0 h 7471565"/>
              <a:gd name="connsiteX10" fmla="*/ 7852228 w 9173028"/>
              <a:gd name="connsiteY10" fmla="*/ 461165 h 7471565"/>
              <a:gd name="connsiteX0" fmla="*/ 7852228 w 8956211"/>
              <a:gd name="connsiteY0" fmla="*/ 461165 h 7471565"/>
              <a:gd name="connsiteX1" fmla="*/ 5960134 w 8956211"/>
              <a:gd name="connsiteY1" fmla="*/ 1408334 h 7471565"/>
              <a:gd name="connsiteX2" fmla="*/ 4447806 w 8956211"/>
              <a:gd name="connsiteY2" fmla="*/ 2384382 h 7471565"/>
              <a:gd name="connsiteX3" fmla="*/ 3317188 w 8956211"/>
              <a:gd name="connsiteY3" fmla="*/ 3206608 h 7471565"/>
              <a:gd name="connsiteX4" fmla="*/ 2114596 w 8956211"/>
              <a:gd name="connsiteY4" fmla="*/ 4209591 h 7471565"/>
              <a:gd name="connsiteX5" fmla="*/ 818336 w 8956211"/>
              <a:gd name="connsiteY5" fmla="*/ 5482658 h 7471565"/>
              <a:gd name="connsiteX6" fmla="*/ 0 w 8956211"/>
              <a:gd name="connsiteY6" fmla="*/ 6368479 h 7471565"/>
              <a:gd name="connsiteX7" fmla="*/ 0 w 8956211"/>
              <a:gd name="connsiteY7" fmla="*/ 7471565 h 7471565"/>
              <a:gd name="connsiteX8" fmla="*/ 8956211 w 8956211"/>
              <a:gd name="connsiteY8" fmla="*/ 7447624 h 7471565"/>
              <a:gd name="connsiteX9" fmla="*/ 8922844 w 8956211"/>
              <a:gd name="connsiteY9" fmla="*/ 0 h 7471565"/>
              <a:gd name="connsiteX10" fmla="*/ 7852228 w 8956211"/>
              <a:gd name="connsiteY10" fmla="*/ 461165 h 7471565"/>
              <a:gd name="connsiteX0" fmla="*/ 7852228 w 8937357"/>
              <a:gd name="connsiteY0" fmla="*/ 461165 h 7471565"/>
              <a:gd name="connsiteX1" fmla="*/ 5960134 w 8937357"/>
              <a:gd name="connsiteY1" fmla="*/ 1408334 h 7471565"/>
              <a:gd name="connsiteX2" fmla="*/ 4447806 w 8937357"/>
              <a:gd name="connsiteY2" fmla="*/ 2384382 h 7471565"/>
              <a:gd name="connsiteX3" fmla="*/ 3317188 w 8937357"/>
              <a:gd name="connsiteY3" fmla="*/ 3206608 h 7471565"/>
              <a:gd name="connsiteX4" fmla="*/ 2114596 w 8937357"/>
              <a:gd name="connsiteY4" fmla="*/ 4209591 h 7471565"/>
              <a:gd name="connsiteX5" fmla="*/ 818336 w 8937357"/>
              <a:gd name="connsiteY5" fmla="*/ 5482658 h 7471565"/>
              <a:gd name="connsiteX6" fmla="*/ 0 w 8937357"/>
              <a:gd name="connsiteY6" fmla="*/ 6368479 h 7471565"/>
              <a:gd name="connsiteX7" fmla="*/ 0 w 8937357"/>
              <a:gd name="connsiteY7" fmla="*/ 7471565 h 7471565"/>
              <a:gd name="connsiteX8" fmla="*/ 8937357 w 8937357"/>
              <a:gd name="connsiteY8" fmla="*/ 6420102 h 7471565"/>
              <a:gd name="connsiteX9" fmla="*/ 8922844 w 8937357"/>
              <a:gd name="connsiteY9" fmla="*/ 0 h 7471565"/>
              <a:gd name="connsiteX10" fmla="*/ 7852228 w 8937357"/>
              <a:gd name="connsiteY10" fmla="*/ 461165 h 7471565"/>
              <a:gd name="connsiteX0" fmla="*/ 7852228 w 8937357"/>
              <a:gd name="connsiteY0" fmla="*/ 461165 h 7471565"/>
              <a:gd name="connsiteX1" fmla="*/ 5960134 w 8937357"/>
              <a:gd name="connsiteY1" fmla="*/ 1408334 h 7471565"/>
              <a:gd name="connsiteX2" fmla="*/ 4447806 w 8937357"/>
              <a:gd name="connsiteY2" fmla="*/ 2384382 h 7471565"/>
              <a:gd name="connsiteX3" fmla="*/ 3317188 w 8937357"/>
              <a:gd name="connsiteY3" fmla="*/ 3206608 h 7471565"/>
              <a:gd name="connsiteX4" fmla="*/ 2114596 w 8937357"/>
              <a:gd name="connsiteY4" fmla="*/ 4209591 h 7471565"/>
              <a:gd name="connsiteX5" fmla="*/ 818336 w 8937357"/>
              <a:gd name="connsiteY5" fmla="*/ 5482658 h 7471565"/>
              <a:gd name="connsiteX6" fmla="*/ 0 w 8937357"/>
              <a:gd name="connsiteY6" fmla="*/ 6368479 h 7471565"/>
              <a:gd name="connsiteX7" fmla="*/ 0 w 8937357"/>
              <a:gd name="connsiteY7" fmla="*/ 7471565 h 7471565"/>
              <a:gd name="connsiteX8" fmla="*/ 8937357 w 8937357"/>
              <a:gd name="connsiteY8" fmla="*/ 6420102 h 7471565"/>
              <a:gd name="connsiteX9" fmla="*/ 8922844 w 8937357"/>
              <a:gd name="connsiteY9" fmla="*/ 0 h 7471565"/>
              <a:gd name="connsiteX10" fmla="*/ 7852228 w 8937357"/>
              <a:gd name="connsiteY10" fmla="*/ 461165 h 7471565"/>
              <a:gd name="connsiteX0" fmla="*/ 7852228 w 8939803"/>
              <a:gd name="connsiteY0" fmla="*/ 461165 h 7471565"/>
              <a:gd name="connsiteX1" fmla="*/ 5960134 w 8939803"/>
              <a:gd name="connsiteY1" fmla="*/ 1408334 h 7471565"/>
              <a:gd name="connsiteX2" fmla="*/ 4447806 w 8939803"/>
              <a:gd name="connsiteY2" fmla="*/ 2384382 h 7471565"/>
              <a:gd name="connsiteX3" fmla="*/ 3317188 w 8939803"/>
              <a:gd name="connsiteY3" fmla="*/ 3206608 h 7471565"/>
              <a:gd name="connsiteX4" fmla="*/ 2114596 w 8939803"/>
              <a:gd name="connsiteY4" fmla="*/ 4209591 h 7471565"/>
              <a:gd name="connsiteX5" fmla="*/ 818336 w 8939803"/>
              <a:gd name="connsiteY5" fmla="*/ 5482658 h 7471565"/>
              <a:gd name="connsiteX6" fmla="*/ 0 w 8939803"/>
              <a:gd name="connsiteY6" fmla="*/ 6368479 h 7471565"/>
              <a:gd name="connsiteX7" fmla="*/ 0 w 8939803"/>
              <a:gd name="connsiteY7" fmla="*/ 7471565 h 7471565"/>
              <a:gd name="connsiteX8" fmla="*/ 8937357 w 8939803"/>
              <a:gd name="connsiteY8" fmla="*/ 6420102 h 7471565"/>
              <a:gd name="connsiteX9" fmla="*/ 8922844 w 8939803"/>
              <a:gd name="connsiteY9" fmla="*/ 0 h 7471565"/>
              <a:gd name="connsiteX10" fmla="*/ 7852228 w 8939803"/>
              <a:gd name="connsiteY10" fmla="*/ 461165 h 7471565"/>
              <a:gd name="connsiteX0" fmla="*/ 7852228 w 8955249"/>
              <a:gd name="connsiteY0" fmla="*/ 461165 h 7471565"/>
              <a:gd name="connsiteX1" fmla="*/ 5960134 w 8955249"/>
              <a:gd name="connsiteY1" fmla="*/ 1408334 h 7471565"/>
              <a:gd name="connsiteX2" fmla="*/ 4447806 w 8955249"/>
              <a:gd name="connsiteY2" fmla="*/ 2384382 h 7471565"/>
              <a:gd name="connsiteX3" fmla="*/ 3317188 w 8955249"/>
              <a:gd name="connsiteY3" fmla="*/ 3206608 h 7471565"/>
              <a:gd name="connsiteX4" fmla="*/ 2114596 w 8955249"/>
              <a:gd name="connsiteY4" fmla="*/ 4209591 h 7471565"/>
              <a:gd name="connsiteX5" fmla="*/ 818336 w 8955249"/>
              <a:gd name="connsiteY5" fmla="*/ 5482658 h 7471565"/>
              <a:gd name="connsiteX6" fmla="*/ 0 w 8955249"/>
              <a:gd name="connsiteY6" fmla="*/ 6368479 h 7471565"/>
              <a:gd name="connsiteX7" fmla="*/ 0 w 8955249"/>
              <a:gd name="connsiteY7" fmla="*/ 7471565 h 7471565"/>
              <a:gd name="connsiteX8" fmla="*/ 8937357 w 8955249"/>
              <a:gd name="connsiteY8" fmla="*/ 6420102 h 7471565"/>
              <a:gd name="connsiteX9" fmla="*/ 8922844 w 8955249"/>
              <a:gd name="connsiteY9" fmla="*/ 0 h 7471565"/>
              <a:gd name="connsiteX10" fmla="*/ 7852228 w 8955249"/>
              <a:gd name="connsiteY10" fmla="*/ 461165 h 7471565"/>
              <a:gd name="connsiteX0" fmla="*/ 7852228 w 8955249"/>
              <a:gd name="connsiteY0" fmla="*/ 461165 h 6420102"/>
              <a:gd name="connsiteX1" fmla="*/ 5960134 w 8955249"/>
              <a:gd name="connsiteY1" fmla="*/ 1408334 h 6420102"/>
              <a:gd name="connsiteX2" fmla="*/ 4447806 w 8955249"/>
              <a:gd name="connsiteY2" fmla="*/ 2384382 h 6420102"/>
              <a:gd name="connsiteX3" fmla="*/ 3317188 w 8955249"/>
              <a:gd name="connsiteY3" fmla="*/ 3206608 h 6420102"/>
              <a:gd name="connsiteX4" fmla="*/ 2114596 w 8955249"/>
              <a:gd name="connsiteY4" fmla="*/ 4209591 h 6420102"/>
              <a:gd name="connsiteX5" fmla="*/ 818336 w 8955249"/>
              <a:gd name="connsiteY5" fmla="*/ 5482658 h 6420102"/>
              <a:gd name="connsiteX6" fmla="*/ 0 w 8955249"/>
              <a:gd name="connsiteY6" fmla="*/ 6368479 h 6420102"/>
              <a:gd name="connsiteX7" fmla="*/ 8937357 w 8955249"/>
              <a:gd name="connsiteY7" fmla="*/ 6420102 h 6420102"/>
              <a:gd name="connsiteX8" fmla="*/ 8922844 w 8955249"/>
              <a:gd name="connsiteY8" fmla="*/ 0 h 6420102"/>
              <a:gd name="connsiteX9" fmla="*/ 7852228 w 8955249"/>
              <a:gd name="connsiteY9" fmla="*/ 461165 h 6420102"/>
              <a:gd name="connsiteX0" fmla="*/ 7852228 w 8955249"/>
              <a:gd name="connsiteY0" fmla="*/ 461165 h 6420102"/>
              <a:gd name="connsiteX1" fmla="*/ 5960134 w 8955249"/>
              <a:gd name="connsiteY1" fmla="*/ 1408334 h 6420102"/>
              <a:gd name="connsiteX2" fmla="*/ 4447806 w 8955249"/>
              <a:gd name="connsiteY2" fmla="*/ 2384382 h 6420102"/>
              <a:gd name="connsiteX3" fmla="*/ 3317188 w 8955249"/>
              <a:gd name="connsiteY3" fmla="*/ 3206608 h 6420102"/>
              <a:gd name="connsiteX4" fmla="*/ 2114596 w 8955249"/>
              <a:gd name="connsiteY4" fmla="*/ 4209591 h 6420102"/>
              <a:gd name="connsiteX5" fmla="*/ 818336 w 8955249"/>
              <a:gd name="connsiteY5" fmla="*/ 5482658 h 6420102"/>
              <a:gd name="connsiteX6" fmla="*/ 0 w 8955249"/>
              <a:gd name="connsiteY6" fmla="*/ 6368479 h 6420102"/>
              <a:gd name="connsiteX7" fmla="*/ 8937357 w 8955249"/>
              <a:gd name="connsiteY7" fmla="*/ 6420102 h 6420102"/>
              <a:gd name="connsiteX8" fmla="*/ 8922844 w 8955249"/>
              <a:gd name="connsiteY8" fmla="*/ 0 h 6420102"/>
              <a:gd name="connsiteX9" fmla="*/ 7852228 w 8955249"/>
              <a:gd name="connsiteY9" fmla="*/ 461165 h 6420102"/>
              <a:gd name="connsiteX0" fmla="*/ 7852228 w 8955249"/>
              <a:gd name="connsiteY0" fmla="*/ 419474 h 6420102"/>
              <a:gd name="connsiteX1" fmla="*/ 5960134 w 8955249"/>
              <a:gd name="connsiteY1" fmla="*/ 1408334 h 6420102"/>
              <a:gd name="connsiteX2" fmla="*/ 4447806 w 8955249"/>
              <a:gd name="connsiteY2" fmla="*/ 2384382 h 6420102"/>
              <a:gd name="connsiteX3" fmla="*/ 3317188 w 8955249"/>
              <a:gd name="connsiteY3" fmla="*/ 3206608 h 6420102"/>
              <a:gd name="connsiteX4" fmla="*/ 2114596 w 8955249"/>
              <a:gd name="connsiteY4" fmla="*/ 4209591 h 6420102"/>
              <a:gd name="connsiteX5" fmla="*/ 818336 w 8955249"/>
              <a:gd name="connsiteY5" fmla="*/ 5482658 h 6420102"/>
              <a:gd name="connsiteX6" fmla="*/ 0 w 8955249"/>
              <a:gd name="connsiteY6" fmla="*/ 6368479 h 6420102"/>
              <a:gd name="connsiteX7" fmla="*/ 8937357 w 8955249"/>
              <a:gd name="connsiteY7" fmla="*/ 6420102 h 6420102"/>
              <a:gd name="connsiteX8" fmla="*/ 8922844 w 8955249"/>
              <a:gd name="connsiteY8" fmla="*/ 0 h 6420102"/>
              <a:gd name="connsiteX9" fmla="*/ 7852228 w 8955249"/>
              <a:gd name="connsiteY9" fmla="*/ 419474 h 6420102"/>
              <a:gd name="connsiteX0" fmla="*/ 7852228 w 8955249"/>
              <a:gd name="connsiteY0" fmla="*/ 419474 h 6420102"/>
              <a:gd name="connsiteX1" fmla="*/ 5960134 w 8955249"/>
              <a:gd name="connsiteY1" fmla="*/ 1408334 h 6420102"/>
              <a:gd name="connsiteX2" fmla="*/ 4447806 w 8955249"/>
              <a:gd name="connsiteY2" fmla="*/ 2384382 h 6420102"/>
              <a:gd name="connsiteX3" fmla="*/ 3317188 w 8955249"/>
              <a:gd name="connsiteY3" fmla="*/ 3206608 h 6420102"/>
              <a:gd name="connsiteX4" fmla="*/ 2114596 w 8955249"/>
              <a:gd name="connsiteY4" fmla="*/ 4209591 h 6420102"/>
              <a:gd name="connsiteX5" fmla="*/ 818336 w 8955249"/>
              <a:gd name="connsiteY5" fmla="*/ 5482658 h 6420102"/>
              <a:gd name="connsiteX6" fmla="*/ 0 w 8955249"/>
              <a:gd name="connsiteY6" fmla="*/ 6368479 h 6420102"/>
              <a:gd name="connsiteX7" fmla="*/ 8937357 w 8955249"/>
              <a:gd name="connsiteY7" fmla="*/ 6420102 h 6420102"/>
              <a:gd name="connsiteX8" fmla="*/ 8922844 w 8955249"/>
              <a:gd name="connsiteY8" fmla="*/ 0 h 6420102"/>
              <a:gd name="connsiteX9" fmla="*/ 7852228 w 8955249"/>
              <a:gd name="connsiteY9" fmla="*/ 419474 h 6420102"/>
              <a:gd name="connsiteX0" fmla="*/ 7852228 w 8955249"/>
              <a:gd name="connsiteY0" fmla="*/ 419474 h 6420102"/>
              <a:gd name="connsiteX1" fmla="*/ 5960134 w 8955249"/>
              <a:gd name="connsiteY1" fmla="*/ 1408334 h 6420102"/>
              <a:gd name="connsiteX2" fmla="*/ 4447806 w 8955249"/>
              <a:gd name="connsiteY2" fmla="*/ 2384382 h 6420102"/>
              <a:gd name="connsiteX3" fmla="*/ 3317188 w 8955249"/>
              <a:gd name="connsiteY3" fmla="*/ 3206608 h 6420102"/>
              <a:gd name="connsiteX4" fmla="*/ 2114596 w 8955249"/>
              <a:gd name="connsiteY4" fmla="*/ 4209591 h 6420102"/>
              <a:gd name="connsiteX5" fmla="*/ 818336 w 8955249"/>
              <a:gd name="connsiteY5" fmla="*/ 5482658 h 6420102"/>
              <a:gd name="connsiteX6" fmla="*/ 0 w 8955249"/>
              <a:gd name="connsiteY6" fmla="*/ 6368479 h 6420102"/>
              <a:gd name="connsiteX7" fmla="*/ 8937357 w 8955249"/>
              <a:gd name="connsiteY7" fmla="*/ 6420102 h 6420102"/>
              <a:gd name="connsiteX8" fmla="*/ 8922844 w 8955249"/>
              <a:gd name="connsiteY8" fmla="*/ 0 h 6420102"/>
              <a:gd name="connsiteX9" fmla="*/ 7852228 w 8955249"/>
              <a:gd name="connsiteY9" fmla="*/ 419474 h 6420102"/>
              <a:gd name="connsiteX0" fmla="*/ 7852228 w 8955249"/>
              <a:gd name="connsiteY0" fmla="*/ 419474 h 6420102"/>
              <a:gd name="connsiteX1" fmla="*/ 5960134 w 8955249"/>
              <a:gd name="connsiteY1" fmla="*/ 1408334 h 6420102"/>
              <a:gd name="connsiteX2" fmla="*/ 4458109 w 8955249"/>
              <a:gd name="connsiteY2" fmla="*/ 2342690 h 6420102"/>
              <a:gd name="connsiteX3" fmla="*/ 3317188 w 8955249"/>
              <a:gd name="connsiteY3" fmla="*/ 3206608 h 6420102"/>
              <a:gd name="connsiteX4" fmla="*/ 2114596 w 8955249"/>
              <a:gd name="connsiteY4" fmla="*/ 4209591 h 6420102"/>
              <a:gd name="connsiteX5" fmla="*/ 818336 w 8955249"/>
              <a:gd name="connsiteY5" fmla="*/ 5482658 h 6420102"/>
              <a:gd name="connsiteX6" fmla="*/ 0 w 8955249"/>
              <a:gd name="connsiteY6" fmla="*/ 6368479 h 6420102"/>
              <a:gd name="connsiteX7" fmla="*/ 8937357 w 8955249"/>
              <a:gd name="connsiteY7" fmla="*/ 6420102 h 6420102"/>
              <a:gd name="connsiteX8" fmla="*/ 8922844 w 8955249"/>
              <a:gd name="connsiteY8" fmla="*/ 0 h 6420102"/>
              <a:gd name="connsiteX9" fmla="*/ 7852228 w 8955249"/>
              <a:gd name="connsiteY9" fmla="*/ 419474 h 64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55249" h="6420102">
                <a:moveTo>
                  <a:pt x="7852228" y="419474"/>
                </a:moveTo>
                <a:cubicBezTo>
                  <a:pt x="7175946" y="726066"/>
                  <a:pt x="6525820" y="1087798"/>
                  <a:pt x="5960134" y="1408334"/>
                </a:cubicBezTo>
                <a:cubicBezTo>
                  <a:pt x="5394448" y="1728870"/>
                  <a:pt x="4898600" y="2042978"/>
                  <a:pt x="4458109" y="2342690"/>
                </a:cubicBezTo>
                <a:cubicBezTo>
                  <a:pt x="4017618" y="2642402"/>
                  <a:pt x="3707773" y="2895458"/>
                  <a:pt x="3317188" y="3206608"/>
                </a:cubicBezTo>
                <a:cubicBezTo>
                  <a:pt x="2926603" y="3517758"/>
                  <a:pt x="2531071" y="3830249"/>
                  <a:pt x="2114596" y="4209591"/>
                </a:cubicBezTo>
                <a:cubicBezTo>
                  <a:pt x="1698121" y="4588933"/>
                  <a:pt x="1170769" y="5122843"/>
                  <a:pt x="818336" y="5482658"/>
                </a:cubicBezTo>
                <a:cubicBezTo>
                  <a:pt x="465903" y="5842473"/>
                  <a:pt x="272779" y="6073205"/>
                  <a:pt x="0" y="6368479"/>
                </a:cubicBezTo>
                <a:lnTo>
                  <a:pt x="8937357" y="6420102"/>
                </a:lnTo>
                <a:cubicBezTo>
                  <a:pt x="8963343" y="2761579"/>
                  <a:pt x="8963094" y="3803939"/>
                  <a:pt x="8922844" y="0"/>
                </a:cubicBezTo>
                <a:cubicBezTo>
                  <a:pt x="8565972" y="139825"/>
                  <a:pt x="8528510" y="112882"/>
                  <a:pt x="7852228" y="419474"/>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1" name="Text Box 8"/>
          <p:cNvSpPr txBox="1">
            <a:spLocks noChangeArrowheads="1"/>
          </p:cNvSpPr>
          <p:nvPr/>
        </p:nvSpPr>
        <p:spPr bwMode="auto">
          <a:xfrm rot="19404492">
            <a:off x="3882796" y="3870620"/>
            <a:ext cx="3813175" cy="1190625"/>
          </a:xfrm>
          <a:prstGeom prst="rect">
            <a:avLst/>
          </a:prstGeom>
          <a:noFill/>
          <a:ln w="9525">
            <a:noFill/>
            <a:miter lim="800000"/>
            <a:headEnd/>
            <a:tailEnd/>
          </a:ln>
        </p:spPr>
        <p:txBody>
          <a:bodyPr wrap="none">
            <a:spAutoFit/>
          </a:bodyPr>
          <a:lstStyle/>
          <a:p>
            <a:pPr algn="ctr"/>
            <a:r>
              <a:rPr lang="en-US" sz="3600" b="1" dirty="0">
                <a:solidFill>
                  <a:srgbClr val="00FF00"/>
                </a:solidFill>
                <a:latin typeface="Arial" charset="0"/>
              </a:rPr>
              <a:t>Neutron = 10</a:t>
            </a:r>
            <a:r>
              <a:rPr lang="en-US" sz="3600" b="1" baseline="30000" dirty="0">
                <a:solidFill>
                  <a:srgbClr val="00FF00"/>
                </a:solidFill>
                <a:latin typeface="Arial" charset="0"/>
              </a:rPr>
              <a:t>-15</a:t>
            </a:r>
            <a:r>
              <a:rPr lang="en-US" sz="3600" b="1" dirty="0">
                <a:solidFill>
                  <a:srgbClr val="00FF00"/>
                </a:solidFill>
                <a:latin typeface="Arial" charset="0"/>
              </a:rPr>
              <a:t>m</a:t>
            </a:r>
          </a:p>
          <a:p>
            <a:pPr algn="ctr"/>
            <a:r>
              <a:rPr lang="en-US" sz="3600" b="1" dirty="0">
                <a:solidFill>
                  <a:srgbClr val="00FF00"/>
                </a:solidFill>
                <a:latin typeface="Arial" charset="0"/>
              </a:rPr>
              <a:t>0 charge</a:t>
            </a:r>
          </a:p>
        </p:txBody>
      </p:sp>
      <p:sp>
        <p:nvSpPr>
          <p:cNvPr id="34822" name="Text Box 9"/>
          <p:cNvSpPr txBox="1">
            <a:spLocks noChangeArrowheads="1"/>
          </p:cNvSpPr>
          <p:nvPr/>
        </p:nvSpPr>
        <p:spPr bwMode="auto">
          <a:xfrm rot="19310108">
            <a:off x="3007039" y="2199460"/>
            <a:ext cx="3533775" cy="1190625"/>
          </a:xfrm>
          <a:prstGeom prst="rect">
            <a:avLst/>
          </a:prstGeom>
          <a:noFill/>
          <a:ln w="9525">
            <a:noFill/>
            <a:miter lim="800000"/>
            <a:headEnd/>
            <a:tailEnd/>
          </a:ln>
        </p:spPr>
        <p:txBody>
          <a:bodyPr wrap="none">
            <a:spAutoFit/>
          </a:bodyPr>
          <a:lstStyle/>
          <a:p>
            <a:pPr algn="ctr"/>
            <a:r>
              <a:rPr lang="en-US" sz="3600" b="1" dirty="0">
                <a:solidFill>
                  <a:schemeClr val="accent1"/>
                </a:solidFill>
                <a:latin typeface="Arial" charset="0"/>
              </a:rPr>
              <a:t>Proton = 10</a:t>
            </a:r>
            <a:r>
              <a:rPr lang="en-US" sz="3600" b="1" baseline="30000" dirty="0">
                <a:solidFill>
                  <a:schemeClr val="accent1"/>
                </a:solidFill>
                <a:latin typeface="Arial" charset="0"/>
              </a:rPr>
              <a:t>-15</a:t>
            </a:r>
            <a:r>
              <a:rPr lang="en-US" sz="3600" b="1" dirty="0">
                <a:solidFill>
                  <a:schemeClr val="accent1"/>
                </a:solidFill>
                <a:latin typeface="Arial" charset="0"/>
              </a:rPr>
              <a:t>m</a:t>
            </a:r>
          </a:p>
          <a:p>
            <a:pPr algn="ctr"/>
            <a:r>
              <a:rPr lang="en-US" sz="3600" b="1" dirty="0">
                <a:solidFill>
                  <a:schemeClr val="accent1"/>
                </a:solidFill>
                <a:latin typeface="Arial" charset="0"/>
              </a:rPr>
              <a:t>+1 charge</a:t>
            </a:r>
          </a:p>
        </p:txBody>
      </p:sp>
      <p:sp>
        <p:nvSpPr>
          <p:cNvPr id="34823" name="Rectangle 2"/>
          <p:cNvSpPr>
            <a:spLocks noGrp="1"/>
          </p:cNvSpPr>
          <p:nvPr>
            <p:ph type="title"/>
          </p:nvPr>
        </p:nvSpPr>
        <p:spPr>
          <a:xfrm>
            <a:off x="304800" y="457200"/>
            <a:ext cx="8839200" cy="1173163"/>
          </a:xfrm>
        </p:spPr>
        <p:txBody>
          <a:bodyPr/>
          <a:lstStyle/>
          <a:p>
            <a:r>
              <a:rPr lang="en-US" sz="3200" dirty="0" smtClean="0">
                <a:solidFill>
                  <a:srgbClr val="660066"/>
                </a:solidFill>
                <a:cs typeface="Segoe UI" charset="0"/>
              </a:rPr>
              <a:t>Not completely different from their masses, the size of </a:t>
            </a:r>
            <a:r>
              <a:rPr lang="en-US" sz="3200" u="sng" dirty="0" smtClean="0">
                <a:solidFill>
                  <a:srgbClr val="660066"/>
                </a:solidFill>
                <a:cs typeface="Segoe UI" charset="0"/>
              </a:rPr>
              <a:t>an electron is 1000</a:t>
            </a:r>
            <a:r>
              <a:rPr lang="en-US" sz="3200" u="sng" baseline="30000" dirty="0" smtClean="0">
                <a:solidFill>
                  <a:srgbClr val="660066"/>
                </a:solidFill>
                <a:cs typeface="Segoe UI" charset="0"/>
              </a:rPr>
              <a:t>th</a:t>
            </a:r>
            <a:r>
              <a:rPr lang="en-US" sz="3200" u="sng" dirty="0" smtClean="0">
                <a:solidFill>
                  <a:srgbClr val="660066"/>
                </a:solidFill>
                <a:cs typeface="Segoe UI" charset="0"/>
              </a:rPr>
              <a:t> the diameter of protons &amp; electrons</a:t>
            </a:r>
            <a:r>
              <a:rPr lang="en-US" sz="3200" dirty="0" smtClean="0">
                <a:solidFill>
                  <a:srgbClr val="660066"/>
                </a:solidFill>
                <a:cs typeface="Segoe UI"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38100" y="1"/>
            <a:ext cx="8229600" cy="457200"/>
          </a:xfrm>
          <a:solidFill>
            <a:srgbClr val="ECA0A0"/>
          </a:solidFill>
        </p:spPr>
        <p:txBody>
          <a:bodyPr/>
          <a:lstStyle/>
          <a:p>
            <a:r>
              <a:rPr lang="en-US" sz="3200" dirty="0" smtClean="0">
                <a:cs typeface="Segoe UI" charset="0"/>
              </a:rPr>
              <a:t>Atomic Structure: Charge</a:t>
            </a:r>
          </a:p>
        </p:txBody>
      </p:sp>
      <p:sp>
        <p:nvSpPr>
          <p:cNvPr id="36866" name="Rectangle 3"/>
          <p:cNvSpPr>
            <a:spLocks noGrp="1"/>
          </p:cNvSpPr>
          <p:nvPr>
            <p:ph type="body" idx="1"/>
          </p:nvPr>
        </p:nvSpPr>
        <p:spPr>
          <a:xfrm>
            <a:off x="38100" y="457200"/>
            <a:ext cx="9067800" cy="3500438"/>
          </a:xfrm>
          <a:solidFill>
            <a:schemeClr val="bg1">
              <a:lumMod val="95000"/>
            </a:schemeClr>
          </a:solidFill>
        </p:spPr>
        <p:txBody>
          <a:bodyPr/>
          <a:lstStyle/>
          <a:p>
            <a:pPr>
              <a:lnSpc>
                <a:spcPct val="80000"/>
              </a:lnSpc>
            </a:pPr>
            <a:r>
              <a:rPr lang="en-US" sz="2400" b="1" u="sng" dirty="0">
                <a:cs typeface="Segoe UI" charset="0"/>
              </a:rPr>
              <a:t>The subatomic particles have </a:t>
            </a:r>
            <a:r>
              <a:rPr lang="en-US" sz="2400" b="1" u="sng" dirty="0" smtClean="0">
                <a:cs typeface="Segoe UI" charset="0"/>
              </a:rPr>
              <a:t>different charges </a:t>
            </a:r>
            <a:r>
              <a:rPr lang="en-US" sz="2400" b="1" u="sng" dirty="0">
                <a:cs typeface="Segoe UI" charset="0"/>
              </a:rPr>
              <a:t>associated with them, giving them </a:t>
            </a:r>
            <a:r>
              <a:rPr lang="en-US" sz="2400" b="1" u="sng" dirty="0" smtClean="0">
                <a:cs typeface="Segoe UI" charset="0"/>
              </a:rPr>
              <a:t>different properties. </a:t>
            </a:r>
            <a:r>
              <a:rPr lang="en-US" sz="2000" dirty="0" smtClean="0">
                <a:cs typeface="Segoe UI" charset="0"/>
              </a:rPr>
              <a:t>The charges of these particles are very important to remember.</a:t>
            </a:r>
          </a:p>
          <a:p>
            <a:pPr>
              <a:lnSpc>
                <a:spcPct val="80000"/>
              </a:lnSpc>
            </a:pPr>
            <a:r>
              <a:rPr lang="en-US" sz="2000" dirty="0" smtClean="0">
                <a:cs typeface="Segoe UI" charset="0"/>
              </a:rPr>
              <a:t>They really give the atom much of its characteristics.</a:t>
            </a:r>
          </a:p>
          <a:p>
            <a:pPr>
              <a:lnSpc>
                <a:spcPct val="80000"/>
              </a:lnSpc>
            </a:pPr>
            <a:r>
              <a:rPr lang="en-US" sz="2400" b="1" u="sng" dirty="0" smtClean="0">
                <a:cs typeface="Segoe UI" charset="0"/>
              </a:rPr>
              <a:t>Each proton is worth +1</a:t>
            </a:r>
          </a:p>
          <a:p>
            <a:pPr>
              <a:lnSpc>
                <a:spcPct val="80000"/>
              </a:lnSpc>
            </a:pPr>
            <a:r>
              <a:rPr lang="en-US" sz="2400" b="1" u="sng" dirty="0" smtClean="0">
                <a:cs typeface="Segoe UI" charset="0"/>
              </a:rPr>
              <a:t>Each electron is worth -1</a:t>
            </a:r>
          </a:p>
          <a:p>
            <a:pPr>
              <a:lnSpc>
                <a:spcPct val="80000"/>
              </a:lnSpc>
            </a:pPr>
            <a:r>
              <a:rPr lang="en-US" sz="2400" b="1" u="sng" dirty="0" smtClean="0">
                <a:cs typeface="Segoe UI" charset="0"/>
              </a:rPr>
              <a:t>Neutrons are worth 0 charge.</a:t>
            </a:r>
          </a:p>
          <a:p>
            <a:pPr>
              <a:lnSpc>
                <a:spcPct val="80000"/>
              </a:lnSpc>
            </a:pPr>
            <a:r>
              <a:rPr lang="en-US" sz="2400" b="1" u="sng" dirty="0" smtClean="0">
                <a:cs typeface="Segoe UI" charset="0"/>
              </a:rPr>
              <a:t>Most atoms in nature are neutral, meaning they have no overall charge.</a:t>
            </a:r>
          </a:p>
          <a:p>
            <a:pPr>
              <a:lnSpc>
                <a:spcPct val="80000"/>
              </a:lnSpc>
            </a:pPr>
            <a:r>
              <a:rPr lang="en-US" sz="2000" b="1" u="sng" dirty="0" smtClean="0">
                <a:cs typeface="Segoe UI" charset="0"/>
              </a:rPr>
              <a:t>This means that proton # and electron number are generally the same.</a:t>
            </a:r>
          </a:p>
        </p:txBody>
      </p:sp>
      <p:pic>
        <p:nvPicPr>
          <p:cNvPr id="36867" name="Picture 4" descr="CH04_05"/>
          <p:cNvPicPr>
            <a:picLocks noChangeAspect="1" noChangeArrowheads="1"/>
          </p:cNvPicPr>
          <p:nvPr/>
        </p:nvPicPr>
        <p:blipFill>
          <a:blip r:embed="rId2"/>
          <a:srcRect/>
          <a:stretch>
            <a:fillRect/>
          </a:stretch>
        </p:blipFill>
        <p:spPr bwMode="auto">
          <a:xfrm>
            <a:off x="457200" y="3957638"/>
            <a:ext cx="8229600" cy="2846387"/>
          </a:xfrm>
          <a:prstGeom prst="rect">
            <a:avLst/>
          </a:prstGeom>
          <a:noFill/>
          <a:ln w="9525">
            <a:noFill/>
            <a:miter lim="800000"/>
            <a:headEnd/>
            <a:tailEnd/>
          </a:ln>
        </p:spPr>
      </p:pic>
      <p:sp>
        <p:nvSpPr>
          <p:cNvPr id="36868" name="Rectangle 5"/>
          <p:cNvSpPr>
            <a:spLocks noChangeArrowheads="1"/>
          </p:cNvSpPr>
          <p:nvPr/>
        </p:nvSpPr>
        <p:spPr bwMode="auto">
          <a:xfrm>
            <a:off x="3886200" y="4403725"/>
            <a:ext cx="4800600" cy="2362200"/>
          </a:xfrm>
          <a:prstGeom prst="rect">
            <a:avLst/>
          </a:prstGeom>
          <a:solidFill>
            <a:schemeClr val="bg1"/>
          </a:solidFill>
          <a:ln w="9525">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p:cNvSpPr>
          <p:nvPr>
            <p:ph idx="1"/>
          </p:nvPr>
        </p:nvSpPr>
        <p:spPr>
          <a:xfrm>
            <a:off x="-19050" y="1335088"/>
            <a:ext cx="9144000" cy="5294312"/>
          </a:xfrm>
        </p:spPr>
        <p:txBody>
          <a:bodyPr>
            <a:normAutofit fontScale="92500"/>
          </a:bodyPr>
          <a:lstStyle/>
          <a:p>
            <a:r>
              <a:rPr lang="en-US" altLang="en-US" dirty="0" smtClean="0"/>
              <a:t>If you used a stadium to model and atom…</a:t>
            </a:r>
          </a:p>
          <a:p>
            <a:pPr lvl="1"/>
            <a:r>
              <a:rPr lang="en-US" altLang="en-US" dirty="0" smtClean="0"/>
              <a:t>The Houston Astrodome (Home of the Houston Astros…a baseball team) seats 60,000 fans, covers 9 acres and the dome rises to a height of 200ft.</a:t>
            </a:r>
          </a:p>
          <a:p>
            <a:pPr lvl="1"/>
            <a:r>
              <a:rPr lang="en-US" altLang="en-US" dirty="0" smtClean="0"/>
              <a:t>If you could blow up an atom to the size of this stadium a basketball could represent the volume of an atom's nucleus.</a:t>
            </a:r>
          </a:p>
          <a:p>
            <a:pPr lvl="1"/>
            <a:r>
              <a:rPr lang="en-US" altLang="en-US" dirty="0" smtClean="0"/>
              <a:t>The rest of the open area is the volume of where the electrons, maybe the size of tiny BB’s, would be constantly flying around at speeds approaching the speed of light through the electron cloud in their orbitals.</a:t>
            </a:r>
          </a:p>
        </p:txBody>
      </p:sp>
      <p:sp>
        <p:nvSpPr>
          <p:cNvPr id="97282" name="Rectangle 2"/>
          <p:cNvSpPr>
            <a:spLocks noGrp="1"/>
          </p:cNvSpPr>
          <p:nvPr>
            <p:ph type="title"/>
          </p:nvPr>
        </p:nvSpPr>
        <p:spPr>
          <a:xfrm>
            <a:off x="84138" y="176214"/>
            <a:ext cx="8755062" cy="1149350"/>
          </a:xfrm>
        </p:spPr>
        <p:txBody>
          <a:bodyPr/>
          <a:lstStyle/>
          <a:p>
            <a:r>
              <a:rPr lang="en-US" altLang="en-US" dirty="0" smtClean="0"/>
              <a:t>Quick Facts. Put an atom into perspective.</a:t>
            </a:r>
          </a:p>
        </p:txBody>
      </p:sp>
      <p:pic>
        <p:nvPicPr>
          <p:cNvPr id="92165" name="Picture 5" descr="hsp00111c04"/>
          <p:cNvPicPr>
            <a:picLocks noChangeAspect="1" noChangeArrowheads="1"/>
          </p:cNvPicPr>
          <p:nvPr/>
        </p:nvPicPr>
        <p:blipFill rotWithShape="1">
          <a:blip r:embed="rId2">
            <a:extLst>
              <a:ext uri="{28A0092B-C50C-407E-A947-70E740481C1C}">
                <a14:useLocalDpi xmlns:a14="http://schemas.microsoft.com/office/drawing/2010/main" val="0"/>
              </a:ext>
            </a:extLst>
          </a:blip>
          <a:srcRect r="3813"/>
          <a:stretch/>
        </p:blipFill>
        <p:spPr bwMode="auto">
          <a:xfrm>
            <a:off x="477838" y="0"/>
            <a:ext cx="83011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6" descr="http://www.ps165q.net/images/basketb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850" y="3214687"/>
            <a:ext cx="6873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p:cNvGrpSpPr>
            <a:grpSpLocks/>
          </p:cNvGrpSpPr>
          <p:nvPr/>
        </p:nvGrpSpPr>
        <p:grpSpPr bwMode="auto">
          <a:xfrm>
            <a:off x="4316413" y="3222625"/>
            <a:ext cx="612775" cy="639762"/>
            <a:chOff x="2559" y="2325"/>
            <a:chExt cx="320" cy="336"/>
          </a:xfrm>
        </p:grpSpPr>
        <p:sp>
          <p:nvSpPr>
            <p:cNvPr id="97297" name="Oval 4"/>
            <p:cNvSpPr>
              <a:spLocks noChangeAspect="1" noChangeArrowheads="1"/>
            </p:cNvSpPr>
            <p:nvPr/>
          </p:nvSpPr>
          <p:spPr bwMode="auto">
            <a:xfrm>
              <a:off x="2719" y="2469"/>
              <a:ext cx="144" cy="144"/>
            </a:xfrm>
            <a:prstGeom prst="ellipse">
              <a:avLst/>
            </a:prstGeom>
            <a:solidFill>
              <a:schemeClr val="tx2"/>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97298" name="Oval 5"/>
            <p:cNvSpPr>
              <a:spLocks noChangeAspect="1" noChangeArrowheads="1"/>
            </p:cNvSpPr>
            <p:nvPr/>
          </p:nvSpPr>
          <p:spPr bwMode="auto">
            <a:xfrm>
              <a:off x="2559" y="2373"/>
              <a:ext cx="144" cy="144"/>
            </a:xfrm>
            <a:prstGeom prst="ellipse">
              <a:avLst/>
            </a:prstGeom>
            <a:solidFill>
              <a:schemeClr val="tx2"/>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97299" name="Oval 6"/>
            <p:cNvSpPr>
              <a:spLocks noChangeAspect="1" noChangeArrowheads="1"/>
            </p:cNvSpPr>
            <p:nvPr/>
          </p:nvSpPr>
          <p:spPr bwMode="auto">
            <a:xfrm>
              <a:off x="2655" y="2469"/>
              <a:ext cx="144" cy="144"/>
            </a:xfrm>
            <a:prstGeom prst="ellipse">
              <a:avLst/>
            </a:prstGeom>
            <a:solidFill>
              <a:srgbClr val="00FF00"/>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a:spcBef>
                  <a:spcPct val="0"/>
                </a:spcBef>
                <a:buClrTx/>
                <a:buSzTx/>
                <a:buFontTx/>
                <a:buNone/>
              </a:pPr>
              <a:r>
                <a:rPr lang="en-US" altLang="en-US" sz="1800">
                  <a:solidFill>
                    <a:schemeClr val="tx1"/>
                  </a:solidFill>
                  <a:latin typeface="Arial" panose="020B0604020202020204" pitchFamily="34" charset="0"/>
                </a:rPr>
                <a:t>+</a:t>
              </a:r>
            </a:p>
          </p:txBody>
        </p:sp>
        <p:sp>
          <p:nvSpPr>
            <p:cNvPr id="97300" name="Oval 7"/>
            <p:cNvSpPr>
              <a:spLocks noChangeAspect="1" noChangeArrowheads="1"/>
            </p:cNvSpPr>
            <p:nvPr/>
          </p:nvSpPr>
          <p:spPr bwMode="auto">
            <a:xfrm>
              <a:off x="2655" y="2325"/>
              <a:ext cx="144" cy="144"/>
            </a:xfrm>
            <a:prstGeom prst="ellipse">
              <a:avLst/>
            </a:prstGeom>
            <a:solidFill>
              <a:srgbClr val="00FF00"/>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a:spcBef>
                  <a:spcPct val="0"/>
                </a:spcBef>
                <a:buClrTx/>
                <a:buSzTx/>
                <a:buFontTx/>
                <a:buNone/>
              </a:pPr>
              <a:r>
                <a:rPr lang="en-US" altLang="en-US" sz="1800">
                  <a:solidFill>
                    <a:schemeClr val="tx1"/>
                  </a:solidFill>
                  <a:latin typeface="Arial" panose="020B0604020202020204" pitchFamily="34" charset="0"/>
                </a:rPr>
                <a:t>+</a:t>
              </a:r>
            </a:p>
          </p:txBody>
        </p:sp>
        <p:sp>
          <p:nvSpPr>
            <p:cNvPr id="97301" name="Oval 8"/>
            <p:cNvSpPr>
              <a:spLocks noChangeAspect="1" noChangeArrowheads="1"/>
            </p:cNvSpPr>
            <p:nvPr/>
          </p:nvSpPr>
          <p:spPr bwMode="auto">
            <a:xfrm>
              <a:off x="2559" y="2469"/>
              <a:ext cx="144" cy="144"/>
            </a:xfrm>
            <a:prstGeom prst="ellipse">
              <a:avLst/>
            </a:prstGeom>
            <a:solidFill>
              <a:srgbClr val="00FF00"/>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a:spcBef>
                  <a:spcPct val="0"/>
                </a:spcBef>
                <a:buClrTx/>
                <a:buSzTx/>
                <a:buFontTx/>
                <a:buNone/>
              </a:pPr>
              <a:r>
                <a:rPr lang="en-US" altLang="en-US" sz="1800">
                  <a:solidFill>
                    <a:schemeClr val="tx1"/>
                  </a:solidFill>
                  <a:latin typeface="Arial" panose="020B0604020202020204" pitchFamily="34" charset="0"/>
                </a:rPr>
                <a:t>+</a:t>
              </a:r>
            </a:p>
          </p:txBody>
        </p:sp>
        <p:sp>
          <p:nvSpPr>
            <p:cNvPr id="97302" name="Oval 9"/>
            <p:cNvSpPr>
              <a:spLocks noChangeAspect="1" noChangeArrowheads="1"/>
            </p:cNvSpPr>
            <p:nvPr/>
          </p:nvSpPr>
          <p:spPr bwMode="auto">
            <a:xfrm>
              <a:off x="2735" y="2381"/>
              <a:ext cx="144" cy="144"/>
            </a:xfrm>
            <a:prstGeom prst="ellipse">
              <a:avLst/>
            </a:prstGeom>
            <a:solidFill>
              <a:srgbClr val="00FF00"/>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a:spcBef>
                  <a:spcPct val="0"/>
                </a:spcBef>
                <a:buClrTx/>
                <a:buSzTx/>
                <a:buFontTx/>
                <a:buNone/>
              </a:pPr>
              <a:r>
                <a:rPr lang="en-US" altLang="en-US" sz="1800">
                  <a:solidFill>
                    <a:schemeClr val="tx1"/>
                  </a:solidFill>
                  <a:latin typeface="Arial" panose="020B0604020202020204" pitchFamily="34" charset="0"/>
                </a:rPr>
                <a:t>+</a:t>
              </a:r>
            </a:p>
          </p:txBody>
        </p:sp>
        <p:sp>
          <p:nvSpPr>
            <p:cNvPr id="97303" name="Oval 10"/>
            <p:cNvSpPr>
              <a:spLocks noChangeAspect="1" noChangeArrowheads="1"/>
            </p:cNvSpPr>
            <p:nvPr/>
          </p:nvSpPr>
          <p:spPr bwMode="auto">
            <a:xfrm>
              <a:off x="2671" y="2517"/>
              <a:ext cx="144" cy="144"/>
            </a:xfrm>
            <a:prstGeom prst="ellipse">
              <a:avLst/>
            </a:prstGeom>
            <a:solidFill>
              <a:schemeClr val="tx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97304" name="Oval 11"/>
            <p:cNvSpPr>
              <a:spLocks noChangeAspect="1" noChangeArrowheads="1"/>
            </p:cNvSpPr>
            <p:nvPr/>
          </p:nvSpPr>
          <p:spPr bwMode="auto">
            <a:xfrm>
              <a:off x="2639" y="2397"/>
              <a:ext cx="144" cy="144"/>
            </a:xfrm>
            <a:prstGeom prst="ellipse">
              <a:avLst/>
            </a:prstGeom>
            <a:solidFill>
              <a:schemeClr val="tx2"/>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97305" name="Oval 12"/>
            <p:cNvSpPr>
              <a:spLocks noChangeAspect="1" noChangeArrowheads="1"/>
            </p:cNvSpPr>
            <p:nvPr/>
          </p:nvSpPr>
          <p:spPr bwMode="auto">
            <a:xfrm>
              <a:off x="2567" y="2341"/>
              <a:ext cx="144" cy="144"/>
            </a:xfrm>
            <a:prstGeom prst="ellipse">
              <a:avLst/>
            </a:prstGeom>
            <a:solidFill>
              <a:srgbClr val="00FF00"/>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a:spcBef>
                  <a:spcPct val="0"/>
                </a:spcBef>
                <a:buClrTx/>
                <a:buSzTx/>
                <a:buFontTx/>
                <a:buNone/>
              </a:pPr>
              <a:r>
                <a:rPr lang="en-US" altLang="en-US" sz="1800">
                  <a:solidFill>
                    <a:schemeClr val="tx1"/>
                  </a:solidFill>
                  <a:latin typeface="Arial" panose="020B0604020202020204" pitchFamily="34" charset="0"/>
                </a:rPr>
                <a:t>+</a:t>
              </a:r>
            </a:p>
          </p:txBody>
        </p:sp>
        <p:sp>
          <p:nvSpPr>
            <p:cNvPr id="97306" name="Oval 13"/>
            <p:cNvSpPr>
              <a:spLocks noChangeAspect="1" noChangeArrowheads="1"/>
            </p:cNvSpPr>
            <p:nvPr/>
          </p:nvSpPr>
          <p:spPr bwMode="auto">
            <a:xfrm>
              <a:off x="2607" y="2509"/>
              <a:ext cx="144" cy="144"/>
            </a:xfrm>
            <a:prstGeom prst="ellipse">
              <a:avLst/>
            </a:prstGeom>
            <a:solidFill>
              <a:srgbClr val="00FF00"/>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a:spcBef>
                  <a:spcPct val="0"/>
                </a:spcBef>
                <a:buClrTx/>
                <a:buSzTx/>
                <a:buFontTx/>
                <a:buNone/>
              </a:pPr>
              <a:r>
                <a:rPr lang="en-US" altLang="en-US" sz="1800">
                  <a:solidFill>
                    <a:schemeClr val="tx1"/>
                  </a:solidFill>
                  <a:latin typeface="Arial" panose="020B0604020202020204" pitchFamily="34" charset="0"/>
                </a:rPr>
                <a:t>+</a:t>
              </a:r>
            </a:p>
          </p:txBody>
        </p:sp>
      </p:grpSp>
      <p:sp>
        <p:nvSpPr>
          <p:cNvPr id="17" name="Oval 4"/>
          <p:cNvSpPr>
            <a:spLocks noChangeAspect="1" noChangeArrowheads="1"/>
          </p:cNvSpPr>
          <p:nvPr/>
        </p:nvSpPr>
        <p:spPr bwMode="auto">
          <a:xfrm>
            <a:off x="3600450" y="2252662"/>
            <a:ext cx="185738" cy="18573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0" name="Oval 8"/>
          <p:cNvSpPr>
            <a:spLocks noChangeAspect="1" noChangeArrowheads="1"/>
          </p:cNvSpPr>
          <p:nvPr/>
        </p:nvSpPr>
        <p:spPr bwMode="auto">
          <a:xfrm>
            <a:off x="5754688" y="6148387"/>
            <a:ext cx="185737" cy="18573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1" name="Oval 9"/>
          <p:cNvSpPr>
            <a:spLocks noChangeAspect="1" noChangeArrowheads="1"/>
          </p:cNvSpPr>
          <p:nvPr/>
        </p:nvSpPr>
        <p:spPr bwMode="auto">
          <a:xfrm>
            <a:off x="5353050" y="4081462"/>
            <a:ext cx="185738" cy="18573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2" name="Oval 10"/>
          <p:cNvSpPr>
            <a:spLocks noChangeAspect="1" noChangeArrowheads="1"/>
          </p:cNvSpPr>
          <p:nvPr/>
        </p:nvSpPr>
        <p:spPr bwMode="auto">
          <a:xfrm>
            <a:off x="1905000" y="5486400"/>
            <a:ext cx="185738" cy="185737"/>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3" name="Oval 11"/>
          <p:cNvSpPr>
            <a:spLocks noChangeAspect="1" noChangeArrowheads="1"/>
          </p:cNvSpPr>
          <p:nvPr/>
        </p:nvSpPr>
        <p:spPr bwMode="auto">
          <a:xfrm>
            <a:off x="4275138" y="357187"/>
            <a:ext cx="185737" cy="18573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4" name="Oval 12"/>
          <p:cNvSpPr>
            <a:spLocks noChangeAspect="1" noChangeArrowheads="1"/>
          </p:cNvSpPr>
          <p:nvPr/>
        </p:nvSpPr>
        <p:spPr bwMode="auto">
          <a:xfrm>
            <a:off x="7239000" y="1042987"/>
            <a:ext cx="185738" cy="18573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5" name="Oval 13"/>
          <p:cNvSpPr>
            <a:spLocks noChangeAspect="1" noChangeArrowheads="1"/>
          </p:cNvSpPr>
          <p:nvPr/>
        </p:nvSpPr>
        <p:spPr bwMode="auto">
          <a:xfrm>
            <a:off x="2762250" y="2024062"/>
            <a:ext cx="185738" cy="18573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6" name="Oval 14"/>
          <p:cNvSpPr>
            <a:spLocks noChangeAspect="1" noChangeArrowheads="1"/>
          </p:cNvSpPr>
          <p:nvPr/>
        </p:nvSpPr>
        <p:spPr bwMode="auto">
          <a:xfrm>
            <a:off x="8153400" y="3067050"/>
            <a:ext cx="185738" cy="185737"/>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7" name="Oval 15"/>
          <p:cNvSpPr>
            <a:spLocks noChangeAspect="1" noChangeArrowheads="1"/>
          </p:cNvSpPr>
          <p:nvPr/>
        </p:nvSpPr>
        <p:spPr bwMode="auto">
          <a:xfrm>
            <a:off x="1066800" y="3373437"/>
            <a:ext cx="185738" cy="18573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
        <p:nvSpPr>
          <p:cNvPr id="28" name="Oval 16"/>
          <p:cNvSpPr>
            <a:spLocks noChangeAspect="1" noChangeArrowheads="1"/>
          </p:cNvSpPr>
          <p:nvPr/>
        </p:nvSpPr>
        <p:spPr bwMode="auto">
          <a:xfrm>
            <a:off x="3905250" y="5300662"/>
            <a:ext cx="185738" cy="18573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endParaRPr lang="en-US" alt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224212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dissolve">
                                      <p:cBhvr>
                                        <p:cTn id="7" dur="500"/>
                                        <p:tgtEl>
                                          <p:spTgt spid="92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626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path" presetSubtype="0" repeatCount="indefinite" fill="hold" grpId="0" nodeType="clickEffect">
                                  <p:stCondLst>
                                    <p:cond delay="0"/>
                                  </p:stCondLst>
                                  <p:childTnLst>
                                    <p:animMotion origin="layout" path="M 0.10608 0.18125 C 0.1191 0.17523 0.13194 0.16551 0.1467 0.15602 C 0.18958 0.12361 0.21875 0.07986 0.20868 0.06227 C 0.2 0.0412 0.15746 0.05254 0.11493 0.08472 C 0.09271 0.10046 0.07448 0.1206 0.06285 0.13773 C 0.05347 0.14954 0.04531 0.16342 0.03628 0.18032 C 0.00903 0.23495 -0.00122 0.29097 0.01337 0.30463 C 0.02639 0.31666 0.06076 0.28264 0.08924 0.22778 C 0.10174 0.20185 0.11163 0.175 0.11545 0.15301 C 0.12101 0.13704 0.12431 0.11829 0.12656 0.09653 C 0.13351 0.03055 0.12465 -0.02662 0.10712 -0.02894 C 0.08941 -0.03357 0.07101 0.01759 0.06545 0.08426 C 0.06128 0.11204 0.06111 0.1419 0.06476 0.16528 C 0.06615 0.18541 0.06927 0.20347 0.07552 0.22268 C 0.09167 0.28773 0.11684 0.33495 0.1342 0.32824 C 0.14931 0.32199 0.15104 0.26458 0.13455 0.19977 C 0.12778 0.17384 0.11788 0.14884 0.1092 0.13055 C 0.10156 0.11319 0.09062 0.09491 0.07726 0.07685 C 0.04201 0.02801 0.00486 -0.00139 -0.00868 0.01504 C -0.02135 0.03171 -0.00226 0.0831 0.03264 0.13264 C 0.04896 0.15393 0.0658 0.17338 0.0809 0.18518 C 0.09358 0.19398 0.10781 0.20532 0.12326 0.21412 C 0.17083 0.23912 0.21528 0.24213 0.22118 0.21852 C 0.22691 0.19907 0.1934 0.16227 0.14618 0.13819 C 0.12361 0.12708 0.10069 0.11713 0.08385 0.11713 C 0.06944 0.11435 0.05538 0.11134 0.03819 0.11458 C -0.0125 0.12037 -0.05226 0.14097 -0.05017 0.16435 C -0.04913 0.18426 -0.0059 0.20162 0.04392 0.19745 C 0.06892 0.19467 0.0908 0.19051 0.10608 0.18125 Z " pathEditMode="relative" rAng="2040000" ptsTypes="AAAAAAAAAAAAAAAAAAAAAAAAAAAAA">
                                      <p:cBhvr>
                                        <p:cTn id="50" dur="2000" fill="hold"/>
                                        <p:tgtEl>
                                          <p:spTgt spid="17"/>
                                        </p:tgtEl>
                                        <p:attrNameLst>
                                          <p:attrName>ppt_x</p:attrName>
                                          <p:attrName>ppt_y</p:attrName>
                                        </p:attrNameLst>
                                      </p:cBhvr>
                                      <p:rCtr x="-2118" y="-2245"/>
                                    </p:animMotion>
                                  </p:childTnLst>
                                </p:cTn>
                              </p:par>
                              <p:par>
                                <p:cTn id="51" presetID="29" presetClass="path" presetSubtype="0" repeatCount="indefinite" fill="hold" grpId="0" nodeType="withEffect">
                                  <p:stCondLst>
                                    <p:cond delay="0"/>
                                  </p:stCondLst>
                                  <p:childTnLst>
                                    <p:animMotion origin="layout" path="M 0.03993 -0.27801 C 0.06424 -0.28842 0.0901 -0.30324 0.11892 -0.31851 C 0.20069 -0.37453 0.26042 -0.45092 0.24514 -0.48726 C 0.2309 -0.52639 0.15052 -0.5118 0.06753 -0.45532 C 0.02483 -0.4287 -0.01094 -0.39514 -0.0342 -0.36435 C -0.05365 -0.34328 -0.07083 -0.31921 -0.08924 -0.28773 C -0.14618 -0.19027 -0.17274 -0.08703 -0.14774 -0.06111 C -0.12361 -0.03402 -0.05486 -0.0949 0.0033 -0.19282 C 0.02969 -0.23773 0.05069 -0.2875 0.06007 -0.32708 C 0.07257 -0.35717 0.08142 -0.39282 0.08819 -0.43148 C 0.10799 -0.55578 0.09913 -0.66296 0.06719 -0.67129 C 0.03524 -0.68032 -0.00503 -0.58819 -0.02413 -0.46504 C -0.03542 -0.41041 -0.03976 -0.35532 -0.03559 -0.31389 C -0.03455 -0.27731 -0.03108 -0.24143 -0.02222 -0.20324 C 0.00035 -0.08009 0.04097 0.01111 0.07396 0.0007 C 0.10243 -0.00787 0.11285 -0.11412 0.08976 -0.23912 C 0.08021 -0.28819 0.06597 -0.33634 0.05156 -0.37199 C 0.0401 -0.40509 0.02187 -0.44097 -0.00052 -0.47546 C -0.06024 -0.57199 -0.12639 -0.62939 -0.15174 -0.60069 C -0.17743 -0.5743 -0.14809 -0.47523 -0.08976 -0.37777 C -0.06198 -0.33356 -0.03299 -0.29768 -0.00747 -0.27384 C 0.01458 -0.25439 0.03976 -0.23194 0.06806 -0.21296 C 0.15278 -0.15972 0.2349 -0.15023 0.2474 -0.19143 C 0.26128 -0.22754 0.20347 -0.30046 0.11892 -0.3537 C 0.0776 -0.37731 0.03698 -0.39606 0.0059 -0.40046 C -0.0191 -0.40717 -0.04635 -0.41319 -0.07778 -0.41041 C -0.17222 -0.40671 -0.24844 -0.37291 -0.24705 -0.32963 C -0.24635 -0.29027 -0.17031 -0.25277 -0.07708 -0.25393 C -0.03073 -0.25717 0.01076 -0.26296 0.03993 -0.27801 Z " pathEditMode="relative" rAng="2280000" ptsTypes="AAAAAAAAAAAAAAAAAAAAAAAAAAAAA">
                                      <p:cBhvr>
                                        <p:cTn id="52" dur="2000" fill="hold"/>
                                        <p:tgtEl>
                                          <p:spTgt spid="20"/>
                                        </p:tgtEl>
                                        <p:attrNameLst>
                                          <p:attrName>ppt_x</p:attrName>
                                          <p:attrName>ppt_y</p:attrName>
                                        </p:attrNameLst>
                                      </p:cBhvr>
                                      <p:rCtr x="-3542" y="-4421"/>
                                    </p:animMotion>
                                  </p:childTnLst>
                                </p:cTn>
                              </p:par>
                              <p:par>
                                <p:cTn id="53" presetID="29" presetClass="path" presetSubtype="0" repeatCount="indefinite" fill="hold" grpId="0" nodeType="withEffect">
                                  <p:stCondLst>
                                    <p:cond delay="500"/>
                                  </p:stCondLst>
                                  <p:childTnLst>
                                    <p:animMotion origin="layout" path="M -0.08056 -0.10879 C -0.07049 -0.12129 -0.06198 -0.1368 -0.05035 -0.153 C -0.02292 -0.20509 -0.01025 -0.25879 -0.02674 -0.2706 C -0.03837 -0.28472 -0.07552 -0.25092 -0.1033 -0.19861 C -0.11806 -0.17222 -0.12848 -0.14537 -0.13316 -0.12361 C -0.13837 -0.10763 -0.14167 -0.09351 -0.14341 -0.07152 C -0.15139 -0.00949 -0.14289 0.0426 -0.12587 0.05024 C -0.10868 0.0544 -0.08785 0.00301 -0.08073 -0.05879 C -0.07709 -0.08842 -0.07709 -0.11689 -0.08039 -0.13819 C -0.08021 -0.15601 -0.08438 -0.17476 -0.08855 -0.19444 C -0.10452 -0.25717 -0.13021 -0.30277 -0.1474 -0.29537 C -0.16424 -0.28981 -0.16493 -0.23495 -0.14931 -0.17245 C -0.14358 -0.14398 -0.13438 -0.11944 -0.12257 -0.10185 C -0.1158 -0.08449 -0.1073 -0.06967 -0.09497 -0.05439 C -0.05886 -0.00787 -0.02049 0.0213 -0.00764 0.00625 C 0.00486 -0.00717 -0.01198 -0.05925 -0.04896 -0.10717 C -0.06302 -0.12615 -0.08021 -0.14351 -0.09341 -0.15462 C -0.10573 -0.1662 -0.12223 -0.17916 -0.13959 -0.18518 C -0.18802 -0.21064 -0.22986 -0.21319 -0.2382 -0.19212 C -0.24445 -0.17175 -0.21059 -0.13657 -0.16268 -0.1118 C -0.14046 -0.10092 -0.11927 -0.09375 -0.10157 -0.09398 C -0.08768 -0.0905 -0.07118 -0.08865 -0.05365 -0.08912 C -0.00209 -0.09259 0.03819 -0.11388 0.03576 -0.13865 C 0.03593 -0.15787 -0.00695 -0.17268 -0.05868 -0.16898 C -0.08247 -0.16782 -0.10539 -0.16157 -0.12153 -0.1537 C -0.13421 -0.14768 -0.14914 -0.14189 -0.16337 -0.13171 C -0.20851 -0.09884 -0.23664 -0.06064 -0.22709 -0.03842 C -0.21962 -0.02129 -0.17483 -0.03032 -0.13143 -0.06134 C -0.11025 -0.07685 -0.09184 -0.09236 -0.08056 -0.10879 Z " pathEditMode="relative" rAng="540000" ptsTypes="AAAAAAAAAAAAAAAAAAAAAAAAAAAAA">
                                      <p:cBhvr>
                                        <p:cTn id="54" dur="2000" spd="-100000" fill="hold"/>
                                        <p:tgtEl>
                                          <p:spTgt spid="21"/>
                                        </p:tgtEl>
                                        <p:attrNameLst>
                                          <p:attrName>ppt_x</p:attrName>
                                          <p:attrName>ppt_y</p:attrName>
                                        </p:attrNameLst>
                                      </p:cBhvr>
                                      <p:rCtr x="-2639" y="-903"/>
                                    </p:animMotion>
                                  </p:childTnLst>
                                </p:cTn>
                              </p:par>
                              <p:par>
                                <p:cTn id="55" presetID="29" presetClass="path" presetSubtype="0" repeatCount="indefinite" fill="hold" grpId="0" nodeType="withEffect">
                                  <p:stCondLst>
                                    <p:cond delay="0"/>
                                  </p:stCondLst>
                                  <p:childTnLst>
                                    <p:animMotion origin="layout" path="M 0.21997 -0.11459 C 0.24514 -0.11598 0.27344 -0.12107 0.30365 -0.12662 C 0.39393 -0.15255 0.46598 -0.20649 0.45816 -0.24584 C 0.45226 -0.28889 0.37205 -0.30278 0.28108 -0.27686 C 0.23438 -0.26574 0.19306 -0.24537 0.16476 -0.22408 C 0.14202 -0.21019 0.12101 -0.19329 0.09636 -0.16899 C 0.0224 -0.09375 -0.02361 -0.00348 -0.00399 0.03055 C 0.01407 0.06504 0.09236 0.03055 0.16702 -0.04514 C 0.20174 -0.07963 0.23195 -0.12061 0.24896 -0.1551 C 0.2665 -0.18056 0.2816 -0.21227 0.29636 -0.24676 C 0.33907 -0.36019 0.35104 -0.46644 0.32205 -0.48473 C 0.29288 -0.5051 0.23646 -0.43033 0.19393 -0.31783 C 0.17309 -0.26899 0.15816 -0.2176 0.15348 -0.17431 C 0.14688 -0.14028 0.14358 -0.10394 0.14497 -0.06366 C 0.14202 0.06342 0.16476 0.16481 0.19827 0.16597 C 0.22743 0.16759 0.25782 0.06828 0.26007 -0.06042 C 0.26059 -0.11065 0.25591 -0.16204 0.24879 -0.20139 C 0.24427 -0.23681 0.23368 -0.27894 0.21875 -0.31991 C 0.17969 -0.43403 0.12778 -0.51181 0.09653 -0.4926 C 0.06667 -0.47616 0.07604 -0.37014 0.11337 -0.25602 C 0.1316 -0.20487 0.15243 -0.15903 0.17292 -0.12732 C 0.1908 -0.1007 0.21059 -0.07037 0.23403 -0.04237 C 0.30573 0.03819 0.38334 0.07685 0.40348 0.03981 C 0.42327 0.01064 0.38229 -0.08033 0.31077 -0.16135 C 0.27552 -0.19838 0.23993 -0.23033 0.21025 -0.24514 C 0.18681 -0.25996 0.1625 -0.27431 0.13177 -0.2838 C 0.03941 -0.3132 -0.04027 -0.30602 -0.04774 -0.26459 C -0.05468 -0.22639 0.01163 -0.16366 0.10157 -0.13241 C 0.14723 -0.11991 0.18802 -0.11065 0.21997 -0.11459 Z " pathEditMode="relative" rAng="3180000" ptsTypes="AAAAAAAAAAAAAAAAAAAAAAAAAAAAA">
                                      <p:cBhvr>
                                        <p:cTn id="56" dur="2000" fill="hold"/>
                                        <p:tgtEl>
                                          <p:spTgt spid="22"/>
                                        </p:tgtEl>
                                        <p:attrNameLst>
                                          <p:attrName>ppt_x</p:attrName>
                                          <p:attrName>ppt_y</p:attrName>
                                        </p:attrNameLst>
                                      </p:cBhvr>
                                      <p:rCtr x="-2639" y="-5509"/>
                                    </p:animMotion>
                                  </p:childTnLst>
                                </p:cTn>
                              </p:par>
                              <p:par>
                                <p:cTn id="57" presetID="22" presetClass="path" presetSubtype="0" repeatCount="indefinite" fill="hold" grpId="0" nodeType="withEffect">
                                  <p:stCondLst>
                                    <p:cond delay="0"/>
                                  </p:stCondLst>
                                  <p:childTnLst>
                                    <p:animMotion origin="layout" path="M -4.16667E-6 -0.02222 C 0.1073 -0.02222 0.19584 0.05347 0.19584 0.1456 C 0.19584 0.25463 0.09775 0.29375 0.03889 0.30995 L -0.03923 0.32731 C -0.09809 0.34421 -0.19583 0.38611 -0.19583 0.50856 C -0.19583 0.58727 -0.10781 0.67708 -4.16667E-6 0.67708 C 0.1073 0.67708 0.19584 0.58727 0.19584 0.50856 C 0.19584 0.38611 0.09775 0.34421 0.03889 0.32731 L -0.03923 0.30995 C -0.09809 0.29375 -0.19583 0.25463 -0.19583 0.1456 C -0.19583 0.05347 -0.10781 -0.02222 -4.16667E-6 -0.02222 Z " pathEditMode="relative" rAng="0" ptsTypes="AAAAAAAAAAA">
                                      <p:cBhvr>
                                        <p:cTn id="58" dur="500" fill="hold"/>
                                        <p:tgtEl>
                                          <p:spTgt spid="23"/>
                                        </p:tgtEl>
                                        <p:attrNameLst>
                                          <p:attrName>ppt_x</p:attrName>
                                          <p:attrName>ppt_y</p:attrName>
                                        </p:attrNameLst>
                                      </p:cBhvr>
                                      <p:rCtr x="0" y="34954"/>
                                    </p:animMotion>
                                  </p:childTnLst>
                                </p:cTn>
                              </p:par>
                              <p:par>
                                <p:cTn id="59" presetID="29" presetClass="path" presetSubtype="0" repeatCount="indefinite" fill="hold" grpId="0" nodeType="withEffect">
                                  <p:stCondLst>
                                    <p:cond delay="1000"/>
                                  </p:stCondLst>
                                  <p:childTnLst>
                                    <p:animMotion origin="layout" path="M -0.12969 0.19236 C -0.12622 0.1588 -0.12483 0.12176 -0.12361 0.07986 C -0.12674 -0.03912 -0.15469 -0.14537 -0.18507 -0.14028 C -0.21719 -0.1382 -0.24219 -0.03889 -0.23941 0.08426 C -0.2382 0.14792 -0.23073 0.20579 -0.21962 0.24606 C -0.21337 0.27778 -0.20521 0.30833 -0.1908 0.34444 C -0.14896 0.45347 -0.08993 0.52986 -0.06129 0.50972 C -0.03282 0.49329 -0.04445 0.38426 -0.08733 0.27292 C -0.10695 0.22338 -0.13195 0.17616 -0.15365 0.14884 C -0.16997 0.11944 -0.19011 0.09745 -0.21285 0.07245 C -0.28959 -0.00602 -0.36511 -0.03611 -0.38455 -0.00185 C -0.40504 0.02801 -0.35903 0.11528 -0.28473 0.19143 C -0.25157 0.22731 -0.21511 0.25648 -0.18525 0.26921 C -0.16025 0.28264 -0.13542 0.29352 -0.10504 0.29977 C -0.01233 0.325 0.06718 0.31319 0.07291 0.26944 C 0.08038 0.23148 0.01128 0.17361 -0.0823 0.14954 C -0.11927 0.14213 -0.15851 0.13819 -0.1882 0.13912 C -0.21563 0.13889 -0.24792 0.1456 -0.28108 0.1588 C -0.37032 0.19236 -0.4382 0.24421 -0.42848 0.29143 C -0.42101 0.33009 -0.34219 0.33542 -0.25174 0.30694 C -0.21077 0.29282 -0.17414 0.27338 -0.14671 0.25093 C -0.12327 0.23588 -0.09861 0.21296 -0.07414 0.18611 C -0.00209 0.10718 0.03836 0.0125 0.01527 -0.02083 C -0.00226 -0.05208 -0.07552 -0.01273 -0.14792 0.06574 C -0.1816 0.10509 -0.21111 0.14606 -0.22605 0.18426 C -0.24219 0.21088 -0.2573 0.23889 -0.26806 0.28009 C -0.30643 0.39676 -0.31546 0.49884 -0.28525 0.51713 C -0.25851 0.53148 -0.20174 0.45602 -0.16285 0.34352 C -0.14618 0.28634 -0.1316 0.23472 -0.12969 0.19236 Z " pathEditMode="relative" rAng="19980000" ptsTypes="AAAAAAAAAAAAAAAAAAAAAAAAAAAAA">
                                      <p:cBhvr>
                                        <p:cTn id="60" dur="2000" spd="-100000" fill="hold"/>
                                        <p:tgtEl>
                                          <p:spTgt spid="24"/>
                                        </p:tgtEl>
                                        <p:attrNameLst>
                                          <p:attrName>ppt_x</p:attrName>
                                          <p:attrName>ppt_y</p:attrName>
                                        </p:attrNameLst>
                                      </p:cBhvr>
                                      <p:rCtr x="-4514" y="2593"/>
                                    </p:animMotion>
                                  </p:childTnLst>
                                </p:cTn>
                              </p:par>
                              <p:par>
                                <p:cTn id="61" presetID="29" presetClass="path" presetSubtype="0" repeatCount="indefinite" fill="hold" grpId="0" nodeType="withEffect">
                                  <p:stCondLst>
                                    <p:cond delay="1000"/>
                                  </p:stCondLst>
                                  <p:childTnLst>
                                    <p:animMotion origin="layout" path="M 0.17761 0.29954 C 0.20261 0.29769 0.23073 0.2919 0.26111 0.28727 C 0.35174 0.2625 0.42327 0.20695 0.41528 0.1669 C 0.4092 0.12454 0.32952 0.11135 0.23854 0.13658 C 0.19184 0.14815 0.15052 0.16829 0.12344 0.19329 C 0.09966 0.20394 0.07917 0.22084 0.05452 0.24514 C -0.02014 0.31968 -0.06493 0.41088 -0.046 0.44399 C -0.0276 0.47871 0.05 0.44375 0.12518 0.36875 C 0.15938 0.33473 0.18959 0.29306 0.20643 0.25903 C 0.22448 0.23334 0.23924 0.20139 0.25417 0.172 C 0.29705 0.0544 0.30886 -0.053 0.27917 -0.07106 C 0.25087 -0.09212 0.19479 -0.01388 0.15174 0.09561 C 0.1316 0.14885 0.11545 0.19676 0.11233 0.24375 C 0.10504 0.27269 0.10209 0.31274 0.1033 0.35047 C 0.10052 0.47732 0.12223 0.57917 0.15591 0.58056 C 0.1849 0.58102 0.21598 0.48125 0.21788 0.35417 C 0.21771 0.30348 0.2132 0.25209 0.20816 0.21667 C 0.20174 0.17639 0.19254 0.13936 0.17674 0.09375 C 0.13802 -0.02013 0.08663 -0.0949 0.05486 -0.07407 C 0.02483 -0.06203 0.03438 0.04584 0.07118 0.15903 C 0.08959 0.2088 0.11042 0.25487 0.13125 0.28658 C 0.14775 0.31366 0.16858 0.34746 0.19184 0.3713 C 0.2632 0.45186 0.34011 0.49051 0.36077 0.45394 C 0.38073 0.42477 0.33976 0.3338 0.26788 0.25232 C 0.23316 0.21598 0.19757 0.18334 0.16754 0.16945 C 0.14549 0.15741 0.12136 0.14283 0.08907 0.13056 C -0.00295 0.10116 -0.08264 0.10788 -0.08975 0.15024 C -0.09566 0.18797 -0.02899 0.2544 0.06111 0.28565 C 0.10486 0.29352 0.14618 0.30348 0.17761 0.29954 Z " pathEditMode="relative" rAng="3180000" ptsTypes="AAAAAAAAAAAAAAAAAAAAAAAAAAAAA">
                                      <p:cBhvr>
                                        <p:cTn id="62" dur="2000" spd="-100000" fill="hold"/>
                                        <p:tgtEl>
                                          <p:spTgt spid="25"/>
                                        </p:tgtEl>
                                        <p:attrNameLst>
                                          <p:attrName>ppt_x</p:attrName>
                                          <p:attrName>ppt_y</p:attrName>
                                        </p:attrNameLst>
                                      </p:cBhvr>
                                      <p:rCtr x="-2535" y="-5417"/>
                                    </p:animMotion>
                                  </p:childTnLst>
                                </p:cTn>
                              </p:par>
                              <p:par>
                                <p:cTn id="63" presetID="29" presetClass="path" presetSubtype="0" repeatCount="indefinite" fill="hold" grpId="0" nodeType="withEffect">
                                  <p:stCondLst>
                                    <p:cond delay="1000"/>
                                  </p:stCondLst>
                                  <p:childTnLst>
                                    <p:animMotion origin="layout" path="M -0.40278 -0.09352 C -0.41719 -0.0669 -0.43403 -0.03542 -0.45105 -0.00116 C -0.49566 0.10648 -0.5125 0.21389 -0.48403 0.23171 C -0.4566 0.25416 -0.39618 0.18264 -0.35087 0.0743 C -0.32674 0.02014 -0.31111 -0.03565 -0.30486 -0.07685 C -0.29775 -0.10949 -0.29341 -0.14074 -0.2915 -0.18171 C -0.28473 -0.30556 -0.30643 -0.41065 -0.33802 -0.40857 C -0.36962 -0.41806 -0.40139 -0.31644 -0.40799 -0.19144 C -0.40886 -0.13449 -0.4073 -0.07755 -0.39914 -0.0382 C -0.39636 -0.00394 -0.38855 0.03241 -0.37778 0.06944 C -0.34219 0.18727 -0.28959 0.26967 -0.25973 0.25185 C -0.22969 0.23657 -0.23386 0.13009 -0.27066 0.01389 C -0.28455 -0.03959 -0.30382 -0.0882 -0.32535 -0.12084 C -0.34098 -0.14977 -0.35782 -0.17639 -0.38125 -0.20185 C -0.45313 -0.2875 -0.52414 -0.32986 -0.54809 -0.29931 C -0.56806 -0.27084 -0.53143 -0.17477 -0.46042 -0.08866 C -0.4316 -0.05602 -0.39931 -0.02662 -0.37309 -0.00718 C -0.34948 0.01157 -0.31927 0.02847 -0.28611 0.04004 C -0.19618 0.07569 -0.11754 0.07477 -0.10782 0.03055 C -0.0974 -0.00996 -0.16372 -0.0706 -0.25191 -0.10903 C -0.29445 -0.12315 -0.33282 -0.13148 -0.36528 -0.13195 C -0.39132 -0.13241 -0.42188 -0.13195 -0.45313 -0.12639 C -0.54566 -0.10718 -0.61858 -0.05463 -0.60816 -0.01158 C -0.60747 0.02893 -0.52657 0.04699 -0.43594 0.02847 C -0.39202 0.01759 -0.3507 0.00254 -0.32309 -0.01783 C -0.29896 -0.03125 -0.27431 -0.0456 -0.24931 -0.07153 C -0.17205 -0.14491 -0.12344 -0.22894 -0.14254 -0.26435 C -0.1599 -0.29607 -0.23872 -0.26759 -0.31563 -0.2 C -0.35226 -0.1625 -0.38455 -0.12801 -0.40278 -0.09352 Z " pathEditMode="relative" rAng="11040000" ptsTypes="AAAAAAAAAAAAAAAAAAAAAAAAAAAAA">
                                      <p:cBhvr>
                                        <p:cTn id="64" dur="2000" spd="-100000" fill="hold"/>
                                        <p:tgtEl>
                                          <p:spTgt spid="26"/>
                                        </p:tgtEl>
                                        <p:attrNameLst>
                                          <p:attrName>ppt_x</p:attrName>
                                          <p:attrName>ppt_y</p:attrName>
                                        </p:attrNameLst>
                                      </p:cBhvr>
                                      <p:rCtr x="4931" y="1204"/>
                                    </p:animMotion>
                                  </p:childTnLst>
                                </p:cTn>
                              </p:par>
                              <p:par>
                                <p:cTn id="65" presetID="29" presetClass="path" presetSubtype="0" repeatCount="indefinite" fill="hold" grpId="0" nodeType="withEffect">
                                  <p:stCondLst>
                                    <p:cond delay="1000"/>
                                  </p:stCondLst>
                                  <p:childTnLst>
                                    <p:animMotion origin="layout" path="M 0.19166 0.04977 C 0.20816 0.07732 0.22829 0.10278 0.24982 0.13195 C 0.31927 0.2125 0.39479 0.25787 0.41406 0.2257 C 0.43611 0.1926 0.39583 0.1 0.32569 0.01829 C 0.29097 -0.02476 0.25399 -0.05578 0.22448 -0.07476 C 0.20208 -0.09027 0.17968 -0.10115 0.15 -0.1118 C 0.06059 -0.14699 -0.02066 -0.1412 -0.02952 -0.09976 C -0.03907 -0.05949 0.02829 0.00278 0.11875 0.03612 C 0.16007 0.05186 0.20277 0.05996 0.23333 0.05787 C 0.25972 0.06135 0.2868 0.0588 0.31649 0.05232 C 0.41059 0.02963 0.48177 -0.02106 0.47482 -0.06296 C 0.46996 -0.10601 0.39097 -0.12106 0.29826 -0.09953 C 0.25625 -0.09189 0.21597 -0.07685 0.1875 -0.05555 C 0.16336 -0.04143 0.13975 -0.02453 0.11632 0.00209 C 0.03889 0.07639 -0.00938 0.16112 0.01059 0.19561 C 0.02708 0.2294 0.10538 0.20162 0.18333 0.12732 C 0.21354 0.09607 0.24166 0.05949 0.26128 0.03056 C 0.27986 0.00232 0.29861 -0.03263 0.31406 -0.07407 C 0.35868 -0.18379 0.37465 -0.28564 0.34375 -0.3074 C 0.31666 -0.32986 0.25833 -0.25555 0.21267 -0.14722 C 0.19305 -0.09699 0.17812 -0.04745 0.17135 -0.00578 C 0.16545 0.02824 0.15954 0.06737 0.15694 0.10973 C 0.15225 0.23426 0.17517 0.34051 0.20972 0.3382 C 0.23906 0.34283 0.26909 0.24375 0.27465 0.11852 C 0.27569 0.05903 0.27309 0.00324 0.26354 -0.03726 C 0.25902 -0.07176 0.25399 -0.1074 0.23958 -0.14398 C 0.20191 -0.26134 0.15017 -0.34097 0.12048 -0.32338 C 0.09357 -0.30717 0.09618 -0.19976 0.13194 -0.08495 C 0.15139 -0.02939 0.17031 0.01922 0.19166 0.04977 Z " pathEditMode="relative" rAng="6360000" ptsTypes="AAAAAAAAAAAAAAAAAAAAAAAAAAAAA">
                                      <p:cBhvr>
                                        <p:cTn id="66" dur="2000" fill="hold"/>
                                        <p:tgtEl>
                                          <p:spTgt spid="27"/>
                                        </p:tgtEl>
                                        <p:attrNameLst>
                                          <p:attrName>ppt_x</p:attrName>
                                          <p:attrName>ppt_y</p:attrName>
                                        </p:attrNameLst>
                                      </p:cBhvr>
                                      <p:rCtr x="1753" y="-6019"/>
                                    </p:animMotion>
                                  </p:childTnLst>
                                </p:cTn>
                              </p:par>
                              <p:par>
                                <p:cTn id="67" presetID="22" presetClass="path" presetSubtype="0" repeatCount="indefinite" fill="hold" grpId="0" nodeType="withEffect">
                                  <p:stCondLst>
                                    <p:cond delay="500"/>
                                  </p:stCondLst>
                                  <p:childTnLst>
                                    <p:animMotion origin="layout" path="M 0.04167 0.03334 C 0.13299 0.03334 0.20834 -0.04028 0.20834 -0.1294 C 0.20834 -0.23472 0.12483 -0.27315 0.07483 -0.28912 L 0.00816 -0.30532 C -0.04184 -0.32176 -0.125 -0.36227 -0.125 -0.48148 C -0.125 -0.5574 -0.05 -0.64375 0.04167 -0.64375 C 0.13299 -0.64375 0.20834 -0.5574 0.20834 -0.48148 C 0.20834 -0.36227 0.12483 -0.32176 0.07483 -0.30532 L 0.00816 -0.28912 C -0.04184 -0.27315 -0.125 -0.23472 -0.125 -0.1294 C -0.125 -0.04028 -0.05 0.03334 0.04167 0.03334 Z " pathEditMode="relative" rAng="0" ptsTypes="AAAAAAAAAAA">
                                      <p:cBhvr>
                                        <p:cTn id="68" dur="500" fill="hold"/>
                                        <p:tgtEl>
                                          <p:spTgt spid="28"/>
                                        </p:tgtEl>
                                        <p:attrNameLst>
                                          <p:attrName>ppt_x</p:attrName>
                                          <p:attrName>ppt_y</p:attrName>
                                        </p:attrNameLst>
                                      </p:cBhvr>
                                      <p:rCtr x="0" y="-3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7" name="Picture 9" descr="400px-Pacific_Ocean_satellite_image_location_map"/>
          <p:cNvPicPr>
            <a:picLocks noChangeAspect="1" noChangeArrowheads="1"/>
          </p:cNvPicPr>
          <p:nvPr/>
        </p:nvPicPr>
        <p:blipFill rotWithShape="1">
          <a:blip r:embed="rId3"/>
          <a:srcRect b="2174"/>
          <a:stretch/>
        </p:blipFill>
        <p:spPr bwMode="auto">
          <a:xfrm>
            <a:off x="0" y="0"/>
            <a:ext cx="9163922" cy="6858000"/>
          </a:xfrm>
          <a:prstGeom prst="rect">
            <a:avLst/>
          </a:prstGeom>
          <a:noFill/>
          <a:ln w="9525">
            <a:noFill/>
            <a:miter lim="800000"/>
            <a:headEnd/>
            <a:tailEnd/>
          </a:ln>
        </p:spPr>
      </p:pic>
      <p:sp>
        <p:nvSpPr>
          <p:cNvPr id="30721" name="Rectangle 2"/>
          <p:cNvSpPr>
            <a:spLocks noGrp="1"/>
          </p:cNvSpPr>
          <p:nvPr>
            <p:ph type="title"/>
          </p:nvPr>
        </p:nvSpPr>
        <p:spPr>
          <a:xfrm>
            <a:off x="533400" y="685800"/>
            <a:ext cx="7780338" cy="639763"/>
          </a:xfrm>
        </p:spPr>
        <p:txBody>
          <a:bodyPr/>
          <a:lstStyle/>
          <a:p>
            <a:r>
              <a:rPr lang="en-US" dirty="0" smtClean="0">
                <a:solidFill>
                  <a:schemeClr val="bg1"/>
                </a:solidFill>
                <a:cs typeface="Segoe UI" charset="0"/>
              </a:rPr>
              <a:t>Put this into perspective…</a:t>
            </a:r>
          </a:p>
        </p:txBody>
      </p:sp>
      <p:pic>
        <p:nvPicPr>
          <p:cNvPr id="68613" name="Picture 5" descr="red-apple-for-teacher1"/>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726" b="88629" l="10333" r="83667"/>
                    </a14:imgEffect>
                  </a14:imgLayer>
                </a14:imgProps>
              </a:ext>
            </a:extLst>
          </a:blip>
          <a:srcRect l="7333" t="15218" r="15334" b="7190"/>
          <a:stretch>
            <a:fillRect/>
          </a:stretch>
        </p:blipFill>
        <p:spPr bwMode="auto">
          <a:xfrm>
            <a:off x="6877050" y="-173037"/>
            <a:ext cx="2266950" cy="2266950"/>
          </a:xfrm>
          <a:prstGeom prst="rect">
            <a:avLst/>
          </a:prstGeom>
          <a:noFill/>
          <a:ln w="9525">
            <a:noFill/>
            <a:miter lim="800000"/>
            <a:headEnd/>
            <a:tailEnd/>
          </a:ln>
        </p:spPr>
      </p:pic>
      <p:sp>
        <p:nvSpPr>
          <p:cNvPr id="68611" name="Rectangle 3"/>
          <p:cNvSpPr>
            <a:spLocks noGrp="1"/>
          </p:cNvSpPr>
          <p:nvPr>
            <p:ph type="body" idx="1"/>
          </p:nvPr>
        </p:nvSpPr>
        <p:spPr>
          <a:xfrm>
            <a:off x="533400" y="1341438"/>
            <a:ext cx="8153400" cy="5287962"/>
          </a:xfrm>
        </p:spPr>
        <p:txBody>
          <a:bodyPr>
            <a:normAutofit lnSpcReduction="10000"/>
          </a:bodyPr>
          <a:lstStyle/>
          <a:p>
            <a:pPr>
              <a:lnSpc>
                <a:spcPct val="90000"/>
              </a:lnSpc>
            </a:pPr>
            <a:r>
              <a:rPr lang="en-US" sz="2400" b="1" u="sng" dirty="0" smtClean="0">
                <a:solidFill>
                  <a:schemeClr val="bg1"/>
                </a:solidFill>
                <a:cs typeface="Segoe UI" charset="0"/>
              </a:rPr>
              <a:t>99.9% of the space you occupy is EMPTY SPACE occupied by electrons.</a:t>
            </a:r>
          </a:p>
          <a:p>
            <a:pPr>
              <a:lnSpc>
                <a:spcPct val="90000"/>
              </a:lnSpc>
            </a:pPr>
            <a:r>
              <a:rPr lang="en-US" sz="2400" b="1" dirty="0" smtClean="0">
                <a:solidFill>
                  <a:schemeClr val="bg1"/>
                </a:solidFill>
                <a:cs typeface="Segoe UI" charset="0"/>
              </a:rPr>
              <a:t>99.9% of your mass is contained in less than 0.1% of your volume.</a:t>
            </a:r>
          </a:p>
          <a:p>
            <a:pPr>
              <a:lnSpc>
                <a:spcPct val="90000"/>
              </a:lnSpc>
            </a:pPr>
            <a:r>
              <a:rPr lang="en-US" sz="2400" b="1" dirty="0" smtClean="0">
                <a:solidFill>
                  <a:schemeClr val="bg1"/>
                </a:solidFill>
                <a:cs typeface="Segoe UI" charset="0"/>
              </a:rPr>
              <a:t>If we were to be able to suck all the volume from your body (removed the electron cloud) you would shrink into the size smaller that a grain of sand but you would weigh the same.</a:t>
            </a:r>
          </a:p>
          <a:p>
            <a:pPr>
              <a:lnSpc>
                <a:spcPct val="90000"/>
              </a:lnSpc>
            </a:pPr>
            <a:r>
              <a:rPr lang="en-US" sz="2400" b="1" dirty="0" smtClean="0">
                <a:solidFill>
                  <a:schemeClr val="bg1"/>
                </a:solidFill>
                <a:cs typeface="Segoe UI" charset="0"/>
              </a:rPr>
              <a:t>There are 7+ billion people on Earth. If we sucked all the volume from everyone and put just the leftover nuclei together the entire human species could fit into the volume of an apple.</a:t>
            </a:r>
          </a:p>
          <a:p>
            <a:pPr>
              <a:lnSpc>
                <a:spcPct val="90000"/>
              </a:lnSpc>
            </a:pPr>
            <a:r>
              <a:rPr lang="en-US" sz="2400" b="1" dirty="0" smtClean="0">
                <a:solidFill>
                  <a:schemeClr val="bg1"/>
                </a:solidFill>
                <a:cs typeface="Segoe UI" charset="0"/>
              </a:rPr>
              <a:t>@ 68kgs (150lbs) the apple would have the mass of over a trillion lbs.</a:t>
            </a:r>
          </a:p>
          <a:p>
            <a:pPr>
              <a:lnSpc>
                <a:spcPct val="90000"/>
              </a:lnSpc>
            </a:pPr>
            <a:r>
              <a:rPr lang="en-US" sz="2400" b="1" dirty="0" smtClean="0">
                <a:solidFill>
                  <a:schemeClr val="bg1"/>
                </a:solidFill>
                <a:cs typeface="Segoe UI" charset="0"/>
              </a:rPr>
              <a:t>That’s roughly the mass of the entire Pacific Ocean in the size of and apple.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dissolve">
                                      <p:cBhvr>
                                        <p:cTn id="7" dur="500"/>
                                        <p:tgtEl>
                                          <p:spTgt spid="686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611">
                                            <p:txEl>
                                              <p:pRg st="3" end="3"/>
                                            </p:txEl>
                                          </p:spTgt>
                                        </p:tgtEl>
                                        <p:attrNameLst>
                                          <p:attrName>style.visibility</p:attrName>
                                        </p:attrNameLst>
                                      </p:cBhvr>
                                      <p:to>
                                        <p:strVal val="visible"/>
                                      </p:to>
                                    </p:set>
                                    <p:animEffect transition="in" filter="dissolve">
                                      <p:cBhvr>
                                        <p:cTn id="12" dur="500"/>
                                        <p:tgtEl>
                                          <p:spTgt spid="686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dissolve">
                                      <p:cBhvr>
                                        <p:cTn id="17" dur="500"/>
                                        <p:tgtEl>
                                          <p:spTgt spid="686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611">
                                            <p:txEl>
                                              <p:pRg st="5" end="5"/>
                                            </p:txEl>
                                          </p:spTgt>
                                        </p:tgtEl>
                                        <p:attrNameLst>
                                          <p:attrName>style.visibility</p:attrName>
                                        </p:attrNameLst>
                                      </p:cBhvr>
                                      <p:to>
                                        <p:strVal val="visible"/>
                                      </p:to>
                                    </p:set>
                                    <p:animEffect transition="in" filter="dissolve">
                                      <p:cBhvr>
                                        <p:cTn id="22" dur="500"/>
                                        <p:tgtEl>
                                          <p:spTgt spid="686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dissolve">
                                      <p:cBhvr>
                                        <p:cTn id="27"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7"/>
          <p:cNvSpPr>
            <a:spLocks noGrp="1"/>
          </p:cNvSpPr>
          <p:nvPr>
            <p:ph type="title" idx="4294967295"/>
          </p:nvPr>
        </p:nvSpPr>
        <p:spPr>
          <a:xfrm>
            <a:off x="76200" y="228600"/>
            <a:ext cx="9067800" cy="1112838"/>
          </a:xfrm>
          <a:solidFill>
            <a:srgbClr val="F3C2C2"/>
          </a:solidFill>
        </p:spPr>
        <p:txBody>
          <a:bodyPr/>
          <a:lstStyle/>
          <a:p>
            <a:pPr>
              <a:buNone/>
            </a:pPr>
            <a:r>
              <a:rPr lang="en-US" sz="3200" dirty="0" smtClean="0">
                <a:cs typeface="Segoe UI" charset="0"/>
              </a:rPr>
              <a:t>Summarize the subatomic particles in the chart…</a:t>
            </a:r>
          </a:p>
        </p:txBody>
      </p:sp>
      <p:graphicFrame>
        <p:nvGraphicFramePr>
          <p:cNvPr id="63491" name="Group 3"/>
          <p:cNvGraphicFramePr>
            <a:graphicFrameLocks noGrp="1"/>
          </p:cNvGraphicFramePr>
          <p:nvPr>
            <p:ph idx="4294967295"/>
            <p:extLst>
              <p:ext uri="{D42A27DB-BD31-4B8C-83A1-F6EECF244321}">
                <p14:modId xmlns:p14="http://schemas.microsoft.com/office/powerpoint/2010/main" val="2507316189"/>
              </p:ext>
            </p:extLst>
          </p:nvPr>
        </p:nvGraphicFramePr>
        <p:xfrm>
          <a:off x="76200" y="1341438"/>
          <a:ext cx="9067800" cy="5059364"/>
        </p:xfrm>
        <a:graphic>
          <a:graphicData uri="http://schemas.openxmlformats.org/drawingml/2006/table">
            <a:tbl>
              <a:tblPr/>
              <a:tblGrid>
                <a:gridCol w="1813560">
                  <a:extLst>
                    <a:ext uri="{9D8B030D-6E8A-4147-A177-3AD203B41FA5}">
                      <a16:colId xmlns:a16="http://schemas.microsoft.com/office/drawing/2014/main" val="20000"/>
                    </a:ext>
                  </a:extLst>
                </a:gridCol>
                <a:gridCol w="1813560">
                  <a:extLst>
                    <a:ext uri="{9D8B030D-6E8A-4147-A177-3AD203B41FA5}">
                      <a16:colId xmlns:a16="http://schemas.microsoft.com/office/drawing/2014/main" val="20001"/>
                    </a:ext>
                  </a:extLst>
                </a:gridCol>
                <a:gridCol w="1813560">
                  <a:extLst>
                    <a:ext uri="{9D8B030D-6E8A-4147-A177-3AD203B41FA5}">
                      <a16:colId xmlns:a16="http://schemas.microsoft.com/office/drawing/2014/main" val="20002"/>
                    </a:ext>
                  </a:extLst>
                </a:gridCol>
                <a:gridCol w="1813560">
                  <a:extLst>
                    <a:ext uri="{9D8B030D-6E8A-4147-A177-3AD203B41FA5}">
                      <a16:colId xmlns:a16="http://schemas.microsoft.com/office/drawing/2014/main" val="20003"/>
                    </a:ext>
                  </a:extLst>
                </a:gridCol>
                <a:gridCol w="1813560">
                  <a:extLst>
                    <a:ext uri="{9D8B030D-6E8A-4147-A177-3AD203B41FA5}">
                      <a16:colId xmlns:a16="http://schemas.microsoft.com/office/drawing/2014/main" val="20004"/>
                    </a:ext>
                  </a:extLst>
                </a:gridCol>
              </a:tblGrid>
              <a:tr h="1265238">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rPr>
                        <a:t>Particle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rPr>
                        <a:t>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dirty="0" smtClean="0">
                          <a:ln>
                            <a:noFill/>
                          </a:ln>
                          <a:solidFill>
                            <a:srgbClr val="67258C"/>
                          </a:solidFill>
                          <a:effectLst/>
                          <a:latin typeface="Century Gothic" pitchFamily="34" charset="0"/>
                          <a:ea typeface="Segoe UI" charset="0"/>
                          <a:cs typeface="Segoe UI" charset="0"/>
                        </a:rPr>
                        <a:t>Relative 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dirty="0" smtClean="0">
                          <a:ln>
                            <a:noFill/>
                          </a:ln>
                          <a:solidFill>
                            <a:srgbClr val="67258C"/>
                          </a:solidFill>
                          <a:effectLst/>
                          <a:latin typeface="Century Gothic" pitchFamily="34" charset="0"/>
                          <a:ea typeface="Segoe UI" charset="0"/>
                          <a:cs typeface="Segoe UI" charset="0"/>
                        </a:rPr>
                        <a:t>Relative 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defRPr/>
                      </a:pPr>
                      <a:r>
                        <a:rPr kumimoji="0" lang="en-US" sz="2000" b="0" i="0" u="none" strike="noStrike" cap="none" normalizeH="0" baseline="0" dirty="0" smtClean="0">
                          <a:ln>
                            <a:noFill/>
                          </a:ln>
                          <a:solidFill>
                            <a:srgbClr val="67258C"/>
                          </a:solidFill>
                          <a:effectLst/>
                          <a:latin typeface="Century Gothic" pitchFamily="34" charset="0"/>
                          <a:ea typeface="Segoe UI" charset="0"/>
                          <a:cs typeface="Segoe UI" charset="0"/>
                        </a:rPr>
                        <a:t>Location</a:t>
                      </a:r>
                    </a:p>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dirty="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5238">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rPr>
                        <a:t>Electron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dirty="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dirty="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3650">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rPr>
                        <a:t>Proton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5238">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rPr>
                        <a:t>Neutron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dirty="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2000" b="0" i="0" u="none" strike="noStrike" cap="none" normalizeH="0" baseline="0" dirty="0" smtClean="0">
                        <a:ln>
                          <a:noFill/>
                        </a:ln>
                        <a:solidFill>
                          <a:srgbClr val="67258C"/>
                        </a:solidFill>
                        <a:effectLst/>
                        <a:latin typeface="Century Gothic" pitchFamily="34" charset="0"/>
                        <a:ea typeface="Segoe UI" charset="0"/>
                        <a:cs typeface="Segoe U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85344" y="152400"/>
            <a:ext cx="8229600" cy="639763"/>
          </a:xfrm>
          <a:solidFill>
            <a:schemeClr val="bg1"/>
          </a:solidFill>
        </p:spPr>
        <p:txBody>
          <a:bodyPr/>
          <a:lstStyle/>
          <a:p>
            <a:r>
              <a:rPr lang="en-US" sz="3200" dirty="0" smtClean="0">
                <a:cs typeface="Segoe UI" charset="0"/>
              </a:rPr>
              <a:t>Atomic Structure: Location</a:t>
            </a:r>
          </a:p>
        </p:txBody>
      </p:sp>
      <p:pic>
        <p:nvPicPr>
          <p:cNvPr id="38915" name="Picture 3" descr="planetary.png"/>
          <p:cNvPicPr>
            <a:picLocks noChangeAspect="1"/>
          </p:cNvPicPr>
          <p:nvPr/>
        </p:nvPicPr>
        <p:blipFill>
          <a:blip r:embed="rId2"/>
          <a:srcRect/>
          <a:stretch>
            <a:fillRect/>
          </a:stretch>
        </p:blipFill>
        <p:spPr bwMode="auto">
          <a:xfrm>
            <a:off x="3505200" y="792163"/>
            <a:ext cx="5638800" cy="5638800"/>
          </a:xfrm>
          <a:prstGeom prst="rect">
            <a:avLst/>
          </a:prstGeom>
          <a:noFill/>
          <a:ln w="9525">
            <a:noFill/>
            <a:miter lim="800000"/>
            <a:headEnd/>
            <a:tailEnd/>
          </a:ln>
        </p:spPr>
      </p:pic>
      <p:sp>
        <p:nvSpPr>
          <p:cNvPr id="37890" name="Rectangle 3"/>
          <p:cNvSpPr>
            <a:spLocks noGrp="1"/>
          </p:cNvSpPr>
          <p:nvPr>
            <p:ph type="body" idx="1"/>
          </p:nvPr>
        </p:nvSpPr>
        <p:spPr>
          <a:xfrm>
            <a:off x="85344" y="792163"/>
            <a:ext cx="4258056" cy="5364162"/>
          </a:xfrm>
        </p:spPr>
        <p:txBody>
          <a:bodyPr/>
          <a:lstStyle/>
          <a:p>
            <a:r>
              <a:rPr lang="en-US" dirty="0" smtClean="0">
                <a:cs typeface="Segoe UI" charset="0"/>
              </a:rPr>
              <a:t>Remember that an atom is made up of two regions:</a:t>
            </a:r>
          </a:p>
          <a:p>
            <a:pPr lvl="1"/>
            <a:r>
              <a:rPr lang="en-US" dirty="0" smtClean="0">
                <a:cs typeface="Segoe UI" charset="0"/>
              </a:rPr>
              <a:t>The nucleus &amp;</a:t>
            </a:r>
          </a:p>
          <a:p>
            <a:pPr lvl="1"/>
            <a:r>
              <a:rPr lang="en-US" dirty="0" smtClean="0">
                <a:cs typeface="Segoe UI" charset="0"/>
              </a:rPr>
              <a:t>The orbits</a:t>
            </a:r>
          </a:p>
          <a:p>
            <a:r>
              <a:rPr lang="en-US" dirty="0" smtClean="0">
                <a:cs typeface="Segoe UI" charset="0"/>
              </a:rPr>
              <a:t>Protons &amp; Neutrons are in the nucleus.</a:t>
            </a:r>
          </a:p>
          <a:p>
            <a:r>
              <a:rPr lang="en-US" dirty="0" smtClean="0">
                <a:cs typeface="Segoe UI" charset="0"/>
              </a:rPr>
              <a:t>Electrons are in the orbits.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1" descr="periodic Table"/>
          <p:cNvPicPr>
            <a:picLocks noChangeAspect="1" noChangeArrowheads="1"/>
          </p:cNvPicPr>
          <p:nvPr/>
        </p:nvPicPr>
        <p:blipFill>
          <a:blip r:embed="rId2">
            <a:extLst>
              <a:ext uri="{28A0092B-C50C-407E-A947-70E740481C1C}">
                <a14:useLocalDpi xmlns:a14="http://schemas.microsoft.com/office/drawing/2010/main" val="0"/>
              </a:ext>
            </a:extLst>
          </a:blip>
          <a:srcRect l="48190" t="3023" r="34682" b="83122"/>
          <a:stretch>
            <a:fillRect/>
          </a:stretch>
        </p:blipFill>
        <p:spPr bwMode="auto">
          <a:xfrm>
            <a:off x="4980876" y="1904999"/>
            <a:ext cx="33035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http://www.foxfinejewelry.com/images/uploads/Diamond-Group-500p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624" y="-152400"/>
            <a:ext cx="3403376" cy="184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a:spLocks noGrp="1"/>
          </p:cNvSpPr>
          <p:nvPr>
            <p:ph type="title"/>
          </p:nvPr>
        </p:nvSpPr>
        <p:spPr>
          <a:xfrm>
            <a:off x="36576" y="312737"/>
            <a:ext cx="8229600" cy="639763"/>
          </a:xfrm>
        </p:spPr>
        <p:txBody>
          <a:bodyPr/>
          <a:lstStyle/>
          <a:p>
            <a:r>
              <a:rPr lang="en-US" altLang="en-US" dirty="0" smtClean="0">
                <a:ea typeface="Segoe UI" panose="020B0502040204020203" pitchFamily="34" charset="0"/>
              </a:rPr>
              <a:t>What is an Element?</a:t>
            </a:r>
          </a:p>
        </p:txBody>
      </p:sp>
      <p:sp>
        <p:nvSpPr>
          <p:cNvPr id="23557" name="Content Placeholder 2"/>
          <p:cNvSpPr>
            <a:spLocks noGrp="1"/>
          </p:cNvSpPr>
          <p:nvPr>
            <p:ph idx="1"/>
          </p:nvPr>
        </p:nvSpPr>
        <p:spPr>
          <a:xfrm>
            <a:off x="0" y="983456"/>
            <a:ext cx="8839200" cy="5874543"/>
          </a:xfrm>
        </p:spPr>
        <p:txBody>
          <a:bodyPr>
            <a:normAutofit lnSpcReduction="10000"/>
          </a:bodyPr>
          <a:lstStyle/>
          <a:p>
            <a:r>
              <a:rPr lang="en-US" altLang="en-US" sz="2800" dirty="0" smtClean="0">
                <a:ea typeface="Segoe UI" panose="020B0502040204020203" pitchFamily="34" charset="0"/>
              </a:rPr>
              <a:t>Find carbon on the periodic table.</a:t>
            </a:r>
          </a:p>
          <a:p>
            <a:r>
              <a:rPr lang="en-US" altLang="en-US" sz="2800" dirty="0" smtClean="0">
                <a:ea typeface="Segoe UI" panose="020B0502040204020203" pitchFamily="34" charset="0"/>
              </a:rPr>
              <a:t>This is the information for the element CARBON</a:t>
            </a:r>
          </a:p>
          <a:p>
            <a:r>
              <a:rPr lang="en-US" altLang="en-US" sz="2800" dirty="0" smtClean="0">
                <a:ea typeface="Segoe UI" panose="020B0502040204020203" pitchFamily="34" charset="0"/>
              </a:rPr>
              <a:t>Notice its row and column.</a:t>
            </a:r>
          </a:p>
          <a:p>
            <a:endParaRPr lang="en-US" altLang="en-US" dirty="0" smtClean="0">
              <a:ea typeface="Segoe UI" panose="020B0502040204020203" pitchFamily="34" charset="0"/>
            </a:endParaRPr>
          </a:p>
          <a:p>
            <a:endParaRPr lang="en-US" altLang="en-US" dirty="0" smtClean="0">
              <a:ea typeface="Segoe UI" panose="020B0502040204020203" pitchFamily="34" charset="0"/>
            </a:endParaRPr>
          </a:p>
          <a:p>
            <a:r>
              <a:rPr lang="en-US" altLang="en-US" dirty="0" smtClean="0">
                <a:ea typeface="Segoe UI" panose="020B0502040204020203" pitchFamily="34" charset="0"/>
              </a:rPr>
              <a:t>Every box represents a different </a:t>
            </a:r>
            <a:r>
              <a:rPr lang="en-US" altLang="en-US" dirty="0" smtClean="0">
                <a:solidFill>
                  <a:srgbClr val="FF0000"/>
                </a:solidFill>
                <a:ea typeface="Segoe UI" panose="020B0502040204020203" pitchFamily="34" charset="0"/>
              </a:rPr>
              <a:t>element</a:t>
            </a:r>
            <a:r>
              <a:rPr lang="en-US" altLang="en-US" dirty="0" smtClean="0">
                <a:ea typeface="Segoe UI" panose="020B0502040204020203" pitchFamily="34" charset="0"/>
              </a:rPr>
              <a:t>.</a:t>
            </a:r>
          </a:p>
          <a:p>
            <a:pPr lvl="1"/>
            <a:r>
              <a:rPr lang="en-US" altLang="en-US" u="sng" dirty="0" smtClean="0">
                <a:ea typeface="Segoe UI" panose="020B0502040204020203" pitchFamily="34" charset="0"/>
              </a:rPr>
              <a:t>An </a:t>
            </a:r>
            <a:r>
              <a:rPr lang="en-US" altLang="en-US" b="1" u="sng" dirty="0" smtClean="0">
                <a:solidFill>
                  <a:srgbClr val="FF0000"/>
                </a:solidFill>
                <a:ea typeface="Segoe UI" panose="020B0502040204020203" pitchFamily="34" charset="0"/>
              </a:rPr>
              <a:t>element</a:t>
            </a:r>
            <a:r>
              <a:rPr lang="en-US" altLang="en-US" u="sng" dirty="0" smtClean="0">
                <a:ea typeface="Segoe UI" panose="020B0502040204020203" pitchFamily="34" charset="0"/>
              </a:rPr>
              <a:t> is any quantity of a substance that is 100% the same type of atom.</a:t>
            </a:r>
          </a:p>
          <a:p>
            <a:pPr lvl="1"/>
            <a:r>
              <a:rPr lang="en-US" altLang="en-US" u="sng" dirty="0" smtClean="0">
                <a:ea typeface="Segoe UI" panose="020B0502040204020203" pitchFamily="34" charset="0"/>
              </a:rPr>
              <a:t>Being the same type means they have the same # of protons. </a:t>
            </a:r>
          </a:p>
          <a:p>
            <a:pPr lvl="1"/>
            <a:r>
              <a:rPr lang="en-US" altLang="en-US" sz="2400" dirty="0" smtClean="0">
                <a:ea typeface="Segoe UI" panose="020B0502040204020203" pitchFamily="34" charset="0"/>
              </a:rPr>
              <a:t>Ex: Diamonds are always the element carbon, regardless of the size, because every atom in a diamond is carbon and carbon has 6 protons.</a:t>
            </a:r>
          </a:p>
        </p:txBody>
      </p:sp>
    </p:spTree>
    <p:extLst>
      <p:ext uri="{BB962C8B-B14F-4D97-AF65-F5344CB8AC3E}">
        <p14:creationId xmlns:p14="http://schemas.microsoft.com/office/powerpoint/2010/main" val="588051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planetary_model"/>
          <p:cNvPicPr>
            <a:picLocks noChangeAspect="1" noChangeArrowheads="1"/>
          </p:cNvPicPr>
          <p:nvPr/>
        </p:nvPicPr>
        <p:blipFill>
          <a:blip r:embed="rId2"/>
          <a:srcRect/>
          <a:stretch>
            <a:fillRect/>
          </a:stretch>
        </p:blipFill>
        <p:spPr bwMode="auto">
          <a:xfrm rot="16200000">
            <a:off x="461963" y="838200"/>
            <a:ext cx="3648075" cy="4114800"/>
          </a:xfrm>
          <a:prstGeom prst="rect">
            <a:avLst/>
          </a:prstGeom>
          <a:noFill/>
          <a:ln w="9525">
            <a:noFill/>
            <a:miter lim="800000"/>
            <a:headEnd/>
            <a:tailEnd/>
          </a:ln>
        </p:spPr>
      </p:pic>
      <p:sp>
        <p:nvSpPr>
          <p:cNvPr id="22529" name="Rectangle 3"/>
          <p:cNvSpPr>
            <a:spLocks noGrp="1" noChangeArrowheads="1"/>
          </p:cNvSpPr>
          <p:nvPr>
            <p:ph type="subTitle" idx="4294967295"/>
          </p:nvPr>
        </p:nvSpPr>
        <p:spPr>
          <a:xfrm>
            <a:off x="3200400" y="2895600"/>
            <a:ext cx="5035550" cy="2020888"/>
          </a:xfrm>
        </p:spPr>
        <p:txBody>
          <a:bodyPr lIns="0" rIns="18288"/>
          <a:lstStyle/>
          <a:p>
            <a:pPr marL="0" indent="0" algn="r" eaLnBrk="1" hangingPunct="1">
              <a:buFont typeface="Arial" charset="0"/>
              <a:buNone/>
            </a:pPr>
            <a:r>
              <a:rPr lang="en-US" b="1" dirty="0" smtClean="0">
                <a:cs typeface="Segoe UI" charset="0"/>
              </a:rPr>
              <a:t>Section 2</a:t>
            </a:r>
          </a:p>
          <a:p>
            <a:pPr marL="0" indent="0" algn="r" eaLnBrk="1" hangingPunct="1">
              <a:buFont typeface="Arial" charset="0"/>
              <a:buNone/>
            </a:pPr>
            <a:r>
              <a:rPr lang="en-US" b="1" dirty="0" smtClean="0">
                <a:cs typeface="Segoe UI" charset="0"/>
              </a:rPr>
              <a:t>The Structure of an Atom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type="body" idx="1"/>
          </p:nvPr>
        </p:nvSpPr>
        <p:spPr>
          <a:xfrm>
            <a:off x="76200" y="1341438"/>
            <a:ext cx="8839200" cy="5287962"/>
          </a:xfrm>
        </p:spPr>
        <p:txBody>
          <a:bodyPr/>
          <a:lstStyle/>
          <a:p>
            <a:pPr eaLnBrk="1" hangingPunct="1"/>
            <a:r>
              <a:rPr lang="en-US" sz="2800" b="1" dirty="0" smtClean="0">
                <a:cs typeface="Segoe UI" charset="0"/>
              </a:rPr>
              <a:t>Let’s start with designations.</a:t>
            </a:r>
          </a:p>
          <a:p>
            <a:pPr eaLnBrk="1" hangingPunct="1"/>
            <a:r>
              <a:rPr lang="en-US" sz="2800" b="1" dirty="0" smtClean="0">
                <a:cs typeface="Segoe UI" charset="0"/>
              </a:rPr>
              <a:t>Atoms need </a:t>
            </a:r>
            <a:r>
              <a:rPr lang="en-US" sz="2800" b="1" dirty="0" smtClean="0">
                <a:cs typeface="Segoe UI" charset="0"/>
              </a:rPr>
              <a:t>to be </a:t>
            </a:r>
            <a:r>
              <a:rPr lang="en-US" sz="2800" b="1" dirty="0" smtClean="0">
                <a:cs typeface="Segoe UI" charset="0"/>
              </a:rPr>
              <a:t>categorized somehow so we can differentiate one element from another.</a:t>
            </a:r>
          </a:p>
          <a:p>
            <a:pPr eaLnBrk="1" hangingPunct="1"/>
            <a:r>
              <a:rPr lang="en-US" sz="2800" b="1" dirty="0" smtClean="0">
                <a:cs typeface="Segoe UI" charset="0"/>
              </a:rPr>
              <a:t>How is it done?</a:t>
            </a:r>
            <a:endParaRPr lang="en-US" sz="2800" b="1" dirty="0" smtClean="0">
              <a:cs typeface="Segoe UI" charset="0"/>
            </a:endParaRPr>
          </a:p>
          <a:p>
            <a:endParaRPr lang="en-US" dirty="0" smtClean="0">
              <a:cs typeface="Segoe UI" charset="0"/>
            </a:endParaRPr>
          </a:p>
        </p:txBody>
      </p:sp>
      <p:sp>
        <p:nvSpPr>
          <p:cNvPr id="43010" name="Title 1"/>
          <p:cNvSpPr>
            <a:spLocks noGrp="1"/>
          </p:cNvSpPr>
          <p:nvPr>
            <p:ph type="title"/>
          </p:nvPr>
        </p:nvSpPr>
        <p:spPr>
          <a:xfrm>
            <a:off x="84138" y="228600"/>
            <a:ext cx="8229600" cy="1096963"/>
          </a:xfrm>
        </p:spPr>
        <p:txBody>
          <a:bodyPr/>
          <a:lstStyle/>
          <a:p>
            <a:pPr eaLnBrk="1" hangingPunct="1"/>
            <a:r>
              <a:rPr lang="en-US" dirty="0" smtClean="0">
                <a:cs typeface="Segoe UI" charset="0"/>
              </a:rPr>
              <a:t>Atomic Structure. Intro to the Periodic Table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type="body" idx="1"/>
          </p:nvPr>
        </p:nvSpPr>
        <p:spPr>
          <a:xfrm>
            <a:off x="76200" y="1341438"/>
            <a:ext cx="8839200" cy="5287962"/>
          </a:xfrm>
        </p:spPr>
        <p:txBody>
          <a:bodyPr/>
          <a:lstStyle/>
          <a:p>
            <a:pPr eaLnBrk="1" hangingPunct="1"/>
            <a:r>
              <a:rPr lang="en-US" sz="2800" b="1" dirty="0" smtClean="0">
                <a:cs typeface="Segoe UI" charset="0"/>
              </a:rPr>
              <a:t>Scientists us the </a:t>
            </a:r>
            <a:r>
              <a:rPr lang="en-US" sz="2800" b="1" i="1" dirty="0" smtClean="0">
                <a:solidFill>
                  <a:srgbClr val="009900"/>
                </a:solidFill>
                <a:cs typeface="Segoe UI" charset="0"/>
              </a:rPr>
              <a:t>Atomic Number</a:t>
            </a:r>
            <a:r>
              <a:rPr lang="en-US" sz="2800" b="1" i="1" dirty="0" smtClean="0">
                <a:solidFill>
                  <a:srgbClr val="660066"/>
                </a:solidFill>
                <a:cs typeface="Segoe UI" charset="0"/>
              </a:rPr>
              <a:t> </a:t>
            </a:r>
            <a:r>
              <a:rPr lang="en-US" sz="2800" b="1" dirty="0" smtClean="0">
                <a:solidFill>
                  <a:srgbClr val="660066"/>
                </a:solidFill>
                <a:cs typeface="Segoe UI" charset="0"/>
              </a:rPr>
              <a:t>to do this</a:t>
            </a:r>
            <a:r>
              <a:rPr lang="en-US" sz="2800" b="1" i="1" dirty="0" smtClean="0">
                <a:solidFill>
                  <a:srgbClr val="660066"/>
                </a:solidFill>
                <a:cs typeface="Segoe UI" charset="0"/>
              </a:rPr>
              <a:t>.</a:t>
            </a:r>
            <a:endParaRPr lang="en-US" sz="2800" b="1" i="1" dirty="0" smtClean="0">
              <a:solidFill>
                <a:srgbClr val="009900"/>
              </a:solidFill>
              <a:cs typeface="Segoe UI" charset="0"/>
            </a:endParaRPr>
          </a:p>
          <a:p>
            <a:pPr eaLnBrk="1" hangingPunct="1"/>
            <a:r>
              <a:rPr lang="en-US" sz="2400" b="1" dirty="0" smtClean="0">
                <a:cs typeface="Segoe UI" charset="0"/>
              </a:rPr>
              <a:t>It has been determined that all atoms of the same element have one thing in common…the number of protons.</a:t>
            </a:r>
          </a:p>
          <a:p>
            <a:pPr eaLnBrk="1" hangingPunct="1"/>
            <a:r>
              <a:rPr lang="en-US" sz="2400" b="1" dirty="0" smtClean="0">
                <a:cs typeface="Segoe UI" charset="0"/>
              </a:rPr>
              <a:t>&amp; Every different element has a different number of protons.</a:t>
            </a:r>
          </a:p>
          <a:p>
            <a:pPr lvl="1" eaLnBrk="1" hangingPunct="1"/>
            <a:r>
              <a:rPr lang="en-US" sz="2100" b="1" dirty="0" smtClean="0">
                <a:cs typeface="Segoe UI" charset="0"/>
              </a:rPr>
              <a:t>All carbon atoms have 6 protons, all hydrogen atoms have 1.</a:t>
            </a:r>
          </a:p>
          <a:p>
            <a:pPr eaLnBrk="1" hangingPunct="1"/>
            <a:r>
              <a:rPr lang="en-US" sz="2800" b="1" dirty="0" smtClean="0">
                <a:cs typeface="Segoe UI" charset="0"/>
              </a:rPr>
              <a:t>So, </a:t>
            </a:r>
            <a:r>
              <a:rPr lang="en-US" sz="2800" b="1" u="sng" dirty="0" smtClean="0">
                <a:cs typeface="Segoe UI" charset="0"/>
              </a:rPr>
              <a:t>the </a:t>
            </a:r>
            <a:r>
              <a:rPr lang="en-US" sz="2800" b="1" u="sng" dirty="0" smtClean="0">
                <a:solidFill>
                  <a:srgbClr val="009900"/>
                </a:solidFill>
                <a:cs typeface="Segoe UI" charset="0"/>
              </a:rPr>
              <a:t>Atomic Number</a:t>
            </a:r>
            <a:r>
              <a:rPr lang="en-US" sz="2800" b="1" u="sng" dirty="0" smtClean="0">
                <a:cs typeface="Segoe UI" charset="0"/>
              </a:rPr>
              <a:t> of an element = the number of protons</a:t>
            </a:r>
            <a:r>
              <a:rPr lang="en-US" sz="2800" b="1" dirty="0" smtClean="0">
                <a:cs typeface="Segoe UI" charset="0"/>
              </a:rPr>
              <a:t> in a particular atomic nucleus.</a:t>
            </a:r>
          </a:p>
          <a:p>
            <a:endParaRPr lang="en-US" dirty="0" smtClean="0">
              <a:cs typeface="Segoe UI" charset="0"/>
            </a:endParaRPr>
          </a:p>
        </p:txBody>
      </p:sp>
      <p:sp>
        <p:nvSpPr>
          <p:cNvPr id="43010" name="Title 1"/>
          <p:cNvSpPr>
            <a:spLocks noGrp="1"/>
          </p:cNvSpPr>
          <p:nvPr>
            <p:ph type="title"/>
          </p:nvPr>
        </p:nvSpPr>
        <p:spPr>
          <a:xfrm>
            <a:off x="84138" y="228600"/>
            <a:ext cx="8229600" cy="1096963"/>
          </a:xfrm>
        </p:spPr>
        <p:txBody>
          <a:bodyPr/>
          <a:lstStyle/>
          <a:p>
            <a:pPr eaLnBrk="1" hangingPunct="1"/>
            <a:r>
              <a:rPr lang="en-US" dirty="0" smtClean="0">
                <a:cs typeface="Segoe UI" charset="0"/>
              </a:rPr>
              <a:t>Atomic Structure. Intro to the Periodic Table</a:t>
            </a:r>
          </a:p>
        </p:txBody>
      </p:sp>
    </p:spTree>
    <p:extLst>
      <p:ext uri="{BB962C8B-B14F-4D97-AF65-F5344CB8AC3E}">
        <p14:creationId xmlns:p14="http://schemas.microsoft.com/office/powerpoint/2010/main" val="56929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dissolve">
                                      <p:cBhvr>
                                        <p:cTn id="7" dur="500"/>
                                        <p:tgtEl>
                                          <p:spTgt spid="819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dissolve">
                                      <p:cBhvr>
                                        <p:cTn id="12" dur="500"/>
                                        <p:tgtEl>
                                          <p:spTgt spid="819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dissolve">
                                      <p:cBhvr>
                                        <p:cTn id="17" dur="500"/>
                                        <p:tgtEl>
                                          <p:spTgt spid="819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Effect transition="in" filter="dissolve">
                                      <p:cBhvr>
                                        <p:cTn id="22" dur="5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endParaRPr lang="en-US" smtClean="0">
              <a:cs typeface="Segoe UI" charset="0"/>
            </a:endParaRPr>
          </a:p>
        </p:txBody>
      </p:sp>
      <p:pic>
        <p:nvPicPr>
          <p:cNvPr id="44034" name="Picture 4" descr="carbon"/>
          <p:cNvPicPr>
            <a:picLocks noGrp="1" noChangeAspect="1" noChangeArrowheads="1"/>
          </p:cNvPicPr>
          <p:nvPr>
            <p:ph type="body" idx="1"/>
          </p:nvPr>
        </p:nvPicPr>
        <p:blipFill>
          <a:blip r:embed="rId2"/>
          <a:srcRect/>
          <a:stretch>
            <a:fillRect/>
          </a:stretch>
        </p:blipFill>
        <p:spPr>
          <a:xfrm>
            <a:off x="0" y="1371600"/>
            <a:ext cx="9067800" cy="3979863"/>
          </a:xfrm>
        </p:spPr>
      </p:pic>
      <p:sp>
        <p:nvSpPr>
          <p:cNvPr id="44035" name="Rectangle 5"/>
          <p:cNvSpPr>
            <a:spLocks noChangeArrowheads="1"/>
          </p:cNvSpPr>
          <p:nvPr/>
        </p:nvSpPr>
        <p:spPr bwMode="auto">
          <a:xfrm>
            <a:off x="7010400" y="4343400"/>
            <a:ext cx="2133600" cy="1066800"/>
          </a:xfrm>
          <a:prstGeom prst="rect">
            <a:avLst/>
          </a:prstGeom>
          <a:solidFill>
            <a:schemeClr val="bg1"/>
          </a:solidFill>
          <a:ln w="9525">
            <a:noFill/>
            <a:miter lim="800000"/>
            <a:headEnd/>
            <a:tailEnd/>
          </a:ln>
        </p:spPr>
        <p:txBody>
          <a:bodyPr wrap="none" anchor="ctr"/>
          <a:lstStyle/>
          <a:p>
            <a:endParaRPr lang="en-US"/>
          </a:p>
        </p:txBody>
      </p:sp>
      <p:sp>
        <p:nvSpPr>
          <p:cNvPr id="82950" name="Text Box 6"/>
          <p:cNvSpPr txBox="1">
            <a:spLocks noChangeArrowheads="1"/>
          </p:cNvSpPr>
          <p:nvPr/>
        </p:nvSpPr>
        <p:spPr bwMode="auto">
          <a:xfrm>
            <a:off x="4572000" y="1676400"/>
            <a:ext cx="3219450" cy="579438"/>
          </a:xfrm>
          <a:prstGeom prst="rect">
            <a:avLst/>
          </a:prstGeom>
          <a:solidFill>
            <a:schemeClr val="bg1"/>
          </a:solidFill>
          <a:ln w="9525">
            <a:noFill/>
            <a:miter lim="800000"/>
            <a:headEnd/>
            <a:tailEnd/>
          </a:ln>
        </p:spPr>
        <p:txBody>
          <a:bodyPr wrap="none">
            <a:spAutoFit/>
          </a:bodyPr>
          <a:lstStyle/>
          <a:p>
            <a:r>
              <a:rPr lang="en-US" sz="3200" b="1">
                <a:solidFill>
                  <a:srgbClr val="009900"/>
                </a:solidFill>
              </a:rPr>
              <a:t>= # of PROTONS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dissolve">
                                      <p:cBhvr>
                                        <p:cTn id="7"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body" idx="1"/>
          </p:nvPr>
        </p:nvSpPr>
        <p:spPr>
          <a:xfrm>
            <a:off x="76200" y="1341438"/>
            <a:ext cx="9067800" cy="5059362"/>
          </a:xfrm>
        </p:spPr>
        <p:txBody>
          <a:bodyPr/>
          <a:lstStyle/>
          <a:p>
            <a:pPr eaLnBrk="1" hangingPunct="1">
              <a:lnSpc>
                <a:spcPct val="90000"/>
              </a:lnSpc>
              <a:buFont typeface="Arial" charset="0"/>
              <a:buNone/>
            </a:pPr>
            <a:r>
              <a:rPr lang="en-US" b="1" dirty="0" smtClean="0">
                <a:cs typeface="Segoe UI" charset="0"/>
              </a:rPr>
              <a:t>Mass Number</a:t>
            </a:r>
            <a:endParaRPr lang="en-US" sz="3400" b="1" dirty="0" smtClean="0">
              <a:cs typeface="Segoe UI" charset="0"/>
            </a:endParaRPr>
          </a:p>
          <a:p>
            <a:pPr eaLnBrk="1" hangingPunct="1">
              <a:lnSpc>
                <a:spcPct val="90000"/>
              </a:lnSpc>
            </a:pPr>
            <a:r>
              <a:rPr lang="en-US" sz="2400" b="1" dirty="0" smtClean="0">
                <a:cs typeface="Segoe UI" charset="0"/>
              </a:rPr>
              <a:t>What do you know about the mass of a proton and a mass of a neutron?</a:t>
            </a:r>
          </a:p>
          <a:p>
            <a:pPr eaLnBrk="1" hangingPunct="1">
              <a:lnSpc>
                <a:spcPct val="90000"/>
              </a:lnSpc>
            </a:pPr>
            <a:r>
              <a:rPr lang="en-US" sz="2400" b="1" dirty="0" smtClean="0">
                <a:cs typeface="Segoe UI" charset="0"/>
              </a:rPr>
              <a:t>The mass of the neutron and proton are almost exactly the same.</a:t>
            </a:r>
          </a:p>
          <a:p>
            <a:pPr eaLnBrk="1" hangingPunct="1">
              <a:lnSpc>
                <a:spcPct val="90000"/>
              </a:lnSpc>
            </a:pPr>
            <a:r>
              <a:rPr lang="en-US" sz="3100" b="1" dirty="0" smtClean="0">
                <a:cs typeface="Segoe UI" charset="0"/>
              </a:rPr>
              <a:t>Remember, together the mass of the proton and neutron makes up about 99.9% of the mass of an element.</a:t>
            </a:r>
          </a:p>
          <a:p>
            <a:pPr eaLnBrk="1" hangingPunct="1">
              <a:lnSpc>
                <a:spcPct val="90000"/>
              </a:lnSpc>
            </a:pPr>
            <a:r>
              <a:rPr lang="en-US" sz="2800" b="1" dirty="0" smtClean="0">
                <a:cs typeface="Segoe UI" charset="0"/>
              </a:rPr>
              <a:t>If </a:t>
            </a:r>
            <a:r>
              <a:rPr lang="en-US" sz="2800" b="1" u="sng" dirty="0" smtClean="0">
                <a:cs typeface="Segoe UI" charset="0"/>
              </a:rPr>
              <a:t>the # of protons and neutrons are added together you get the </a:t>
            </a:r>
            <a:r>
              <a:rPr lang="en-US" sz="2800" b="1" u="sng" dirty="0" smtClean="0">
                <a:solidFill>
                  <a:srgbClr val="009900"/>
                </a:solidFill>
                <a:cs typeface="Segoe UI" charset="0"/>
              </a:rPr>
              <a:t>Mass Number (or Atomic Mass)</a:t>
            </a:r>
            <a:r>
              <a:rPr lang="en-US" sz="2600" b="1" dirty="0" smtClean="0">
                <a:cs typeface="Segoe UI" charset="0"/>
              </a:rPr>
              <a:t> of an element. </a:t>
            </a:r>
          </a:p>
          <a:p>
            <a:pPr eaLnBrk="1" hangingPunct="1">
              <a:lnSpc>
                <a:spcPct val="90000"/>
              </a:lnSpc>
            </a:pPr>
            <a:r>
              <a:rPr lang="en-US" sz="2600" b="1" dirty="0" smtClean="0">
                <a:cs typeface="Segoe UI" charset="0"/>
              </a:rPr>
              <a:t>This feature is again, unique for each element.</a:t>
            </a:r>
          </a:p>
        </p:txBody>
      </p:sp>
      <p:sp>
        <p:nvSpPr>
          <p:cNvPr id="45058" name="Title 1"/>
          <p:cNvSpPr>
            <a:spLocks noGrp="1"/>
          </p:cNvSpPr>
          <p:nvPr>
            <p:ph type="title"/>
          </p:nvPr>
        </p:nvSpPr>
        <p:spPr/>
        <p:txBody>
          <a:bodyPr lIns="0" rIns="0" bIns="0" anchor="b"/>
          <a:lstStyle/>
          <a:p>
            <a:pPr eaLnBrk="1" hangingPunct="1"/>
            <a:r>
              <a:rPr lang="en-US" smtClean="0">
                <a:cs typeface="Segoe UI" charset="0"/>
              </a:rPr>
              <a:t>Atomic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09">
                                            <p:txEl>
                                              <p:pRg st="2" end="2"/>
                                            </p:txEl>
                                          </p:spTgt>
                                        </p:tgtEl>
                                        <p:attrNameLst>
                                          <p:attrName>style.visibility</p:attrName>
                                        </p:attrNameLst>
                                      </p:cBhvr>
                                      <p:to>
                                        <p:strVal val="visible"/>
                                      </p:to>
                                    </p:set>
                                    <p:animEffect transition="in" filter="dissolve">
                                      <p:cBhvr>
                                        <p:cTn id="7" dur="500"/>
                                        <p:tgtEl>
                                          <p:spTgt spid="4300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009">
                                            <p:txEl>
                                              <p:pRg st="3" end="3"/>
                                            </p:txEl>
                                          </p:spTgt>
                                        </p:tgtEl>
                                        <p:attrNameLst>
                                          <p:attrName>style.visibility</p:attrName>
                                        </p:attrNameLst>
                                      </p:cBhvr>
                                      <p:to>
                                        <p:strVal val="visible"/>
                                      </p:to>
                                    </p:set>
                                    <p:animEffect transition="in" filter="dissolve">
                                      <p:cBhvr>
                                        <p:cTn id="12" dur="500"/>
                                        <p:tgtEl>
                                          <p:spTgt spid="4300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3009">
                                            <p:txEl>
                                              <p:pRg st="4" end="4"/>
                                            </p:txEl>
                                          </p:spTgt>
                                        </p:tgtEl>
                                        <p:attrNameLst>
                                          <p:attrName>style.visibility</p:attrName>
                                        </p:attrNameLst>
                                      </p:cBhvr>
                                      <p:to>
                                        <p:strVal val="visible"/>
                                      </p:to>
                                    </p:set>
                                    <p:animEffect transition="in" filter="dissolve">
                                      <p:cBhvr>
                                        <p:cTn id="17" dur="500"/>
                                        <p:tgtEl>
                                          <p:spTgt spid="4300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3009">
                                            <p:txEl>
                                              <p:pRg st="5" end="5"/>
                                            </p:txEl>
                                          </p:spTgt>
                                        </p:tgtEl>
                                        <p:attrNameLst>
                                          <p:attrName>style.visibility</p:attrName>
                                        </p:attrNameLst>
                                      </p:cBhvr>
                                      <p:to>
                                        <p:strVal val="visible"/>
                                      </p:to>
                                    </p:set>
                                    <p:animEffect transition="in" filter="dissolve">
                                      <p:cBhvr>
                                        <p:cTn id="22" dur="500"/>
                                        <p:tgtEl>
                                          <p:spTgt spid="430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r>
              <a:rPr lang="en-US" smtClean="0">
                <a:cs typeface="Segoe UI" charset="0"/>
              </a:rPr>
              <a:t>Periodic Table Key</a:t>
            </a:r>
          </a:p>
        </p:txBody>
      </p:sp>
      <p:sp>
        <p:nvSpPr>
          <p:cNvPr id="46082" name="Rectangle 3"/>
          <p:cNvSpPr>
            <a:spLocks noGrp="1"/>
          </p:cNvSpPr>
          <p:nvPr>
            <p:ph type="body" idx="1"/>
          </p:nvPr>
        </p:nvSpPr>
        <p:spPr/>
        <p:txBody>
          <a:bodyPr/>
          <a:lstStyle/>
          <a:p>
            <a:endParaRPr lang="en-US" smtClean="0">
              <a:cs typeface="Segoe UI" charset="0"/>
            </a:endParaRPr>
          </a:p>
        </p:txBody>
      </p:sp>
      <p:pic>
        <p:nvPicPr>
          <p:cNvPr id="46083" name="Picture 4" descr="carbon"/>
          <p:cNvPicPr>
            <a:picLocks noChangeAspect="1" noChangeArrowheads="1"/>
          </p:cNvPicPr>
          <p:nvPr/>
        </p:nvPicPr>
        <p:blipFill>
          <a:blip r:embed="rId2"/>
          <a:srcRect/>
          <a:stretch>
            <a:fillRect/>
          </a:stretch>
        </p:blipFill>
        <p:spPr bwMode="auto">
          <a:xfrm>
            <a:off x="0" y="1371600"/>
            <a:ext cx="9067800" cy="3979863"/>
          </a:xfrm>
          <a:prstGeom prst="rect">
            <a:avLst/>
          </a:prstGeom>
          <a:noFill/>
          <a:ln w="9525">
            <a:noFill/>
            <a:miter lim="800000"/>
            <a:headEnd/>
            <a:tailEnd/>
          </a:ln>
        </p:spPr>
      </p:pic>
      <p:sp>
        <p:nvSpPr>
          <p:cNvPr id="46084" name="Text Box 5"/>
          <p:cNvSpPr txBox="1">
            <a:spLocks noChangeArrowheads="1"/>
          </p:cNvSpPr>
          <p:nvPr/>
        </p:nvSpPr>
        <p:spPr bwMode="auto">
          <a:xfrm>
            <a:off x="6302375" y="3624263"/>
            <a:ext cx="2779713" cy="1187450"/>
          </a:xfrm>
          <a:prstGeom prst="rect">
            <a:avLst/>
          </a:prstGeom>
          <a:noFill/>
          <a:ln w="9525">
            <a:noFill/>
            <a:miter lim="800000"/>
            <a:headEnd/>
            <a:tailEnd/>
          </a:ln>
        </p:spPr>
        <p:txBody>
          <a:bodyPr wrap="none">
            <a:spAutoFit/>
          </a:bodyPr>
          <a:lstStyle/>
          <a:p>
            <a:r>
              <a:rPr lang="en-US" sz="2400" b="1"/>
              <a:t>Mass Number</a:t>
            </a:r>
          </a:p>
          <a:p>
            <a:r>
              <a:rPr lang="en-US" sz="2400" b="1"/>
              <a:t>Aka Atomic mass</a:t>
            </a:r>
          </a:p>
          <a:p>
            <a:r>
              <a:rPr lang="en-US" sz="2400" b="1"/>
              <a:t>Aka </a:t>
            </a:r>
          </a:p>
        </p:txBody>
      </p:sp>
      <p:sp>
        <p:nvSpPr>
          <p:cNvPr id="46085" name="Text Box 6"/>
          <p:cNvSpPr txBox="1">
            <a:spLocks noChangeArrowheads="1"/>
          </p:cNvSpPr>
          <p:nvPr/>
        </p:nvSpPr>
        <p:spPr bwMode="auto">
          <a:xfrm>
            <a:off x="1699333" y="5334000"/>
            <a:ext cx="7444667" cy="1384995"/>
          </a:xfrm>
          <a:prstGeom prst="rect">
            <a:avLst/>
          </a:prstGeom>
          <a:noFill/>
          <a:ln w="9525">
            <a:noFill/>
            <a:miter lim="800000"/>
            <a:headEnd/>
            <a:tailEnd/>
          </a:ln>
        </p:spPr>
        <p:txBody>
          <a:bodyPr wrap="none">
            <a:spAutoFit/>
          </a:bodyPr>
          <a:lstStyle/>
          <a:p>
            <a:pPr algn="r"/>
            <a:r>
              <a:rPr lang="en-US" sz="2800" b="1" dirty="0">
                <a:solidFill>
                  <a:srgbClr val="009900"/>
                </a:solidFill>
              </a:rPr>
              <a:t>= # protons + # </a:t>
            </a:r>
            <a:r>
              <a:rPr lang="en-US" sz="2800" b="1" dirty="0" smtClean="0">
                <a:solidFill>
                  <a:srgbClr val="009900"/>
                </a:solidFill>
              </a:rPr>
              <a:t>neutrons</a:t>
            </a:r>
          </a:p>
          <a:p>
            <a:pPr algn="r"/>
            <a:r>
              <a:rPr lang="en-US" sz="2800" b="1" dirty="0" smtClean="0">
                <a:solidFill>
                  <a:srgbClr val="009900"/>
                </a:solidFill>
              </a:rPr>
              <a:t>SO… #neutrons = Atomic Mass - +protons </a:t>
            </a:r>
          </a:p>
          <a:p>
            <a:pPr algn="r"/>
            <a:r>
              <a:rPr lang="en-US" sz="2800" b="1" dirty="0" smtClean="0">
                <a:solidFill>
                  <a:srgbClr val="009900"/>
                </a:solidFill>
              </a:rPr>
              <a:t>(Atomic Number)</a:t>
            </a:r>
            <a:endParaRPr lang="en-US" sz="2800" b="1" dirty="0">
              <a:solidFill>
                <a:srgbClr val="009900"/>
              </a:solidFill>
            </a:endParaRPr>
          </a:p>
        </p:txBody>
      </p:sp>
      <p:sp>
        <p:nvSpPr>
          <p:cNvPr id="46086" name="Line 7"/>
          <p:cNvSpPr>
            <a:spLocks noChangeShapeType="1"/>
          </p:cNvSpPr>
          <p:nvPr/>
        </p:nvSpPr>
        <p:spPr bwMode="auto">
          <a:xfrm flipH="1" flipV="1">
            <a:off x="4343400" y="4800600"/>
            <a:ext cx="1219200" cy="533400"/>
          </a:xfrm>
          <a:prstGeom prst="line">
            <a:avLst/>
          </a:prstGeom>
          <a:noFill/>
          <a:ln w="31750">
            <a:solidFill>
              <a:schemeClr val="tx1"/>
            </a:solidFill>
            <a:round/>
            <a:headEnd/>
            <a:tailEnd type="triangle" w="med" len="med"/>
          </a:ln>
        </p:spPr>
        <p:txBody>
          <a:bodyPr/>
          <a:lstStyle/>
          <a:p>
            <a:endParaRPr lang="en-US"/>
          </a:p>
        </p:txBody>
      </p:sp>
      <p:sp>
        <p:nvSpPr>
          <p:cNvPr id="82950" name="Text Box 6"/>
          <p:cNvSpPr txBox="1">
            <a:spLocks noChangeArrowheads="1"/>
          </p:cNvSpPr>
          <p:nvPr/>
        </p:nvSpPr>
        <p:spPr bwMode="auto">
          <a:xfrm>
            <a:off x="4572000" y="1676400"/>
            <a:ext cx="3659976" cy="584775"/>
          </a:xfrm>
          <a:prstGeom prst="rect">
            <a:avLst/>
          </a:prstGeom>
          <a:solidFill>
            <a:schemeClr val="bg1"/>
          </a:solidFill>
          <a:ln w="9525">
            <a:noFill/>
            <a:miter lim="800000"/>
            <a:headEnd/>
            <a:tailEnd/>
          </a:ln>
        </p:spPr>
        <p:txBody>
          <a:bodyPr wrap="none">
            <a:spAutoFit/>
          </a:bodyPr>
          <a:lstStyle/>
          <a:p>
            <a:r>
              <a:rPr lang="en-US" sz="3200" b="1" dirty="0">
                <a:solidFill>
                  <a:srgbClr val="009900"/>
                </a:solidFill>
              </a:rPr>
              <a:t>= # of PROTONS</a:t>
            </a:r>
            <a:r>
              <a:rPr lang="en-US" sz="3200" b="1" dirty="0" smtClean="0">
                <a:solidFill>
                  <a:srgbClr val="009900"/>
                </a:solidFill>
              </a:rPr>
              <a:t>…</a:t>
            </a:r>
            <a:endParaRPr lang="en-US" sz="3200" b="1"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dissolve">
                                      <p:cBhvr>
                                        <p:cTn id="7"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sz="3200" smtClean="0">
                <a:cs typeface="Segoe UI" charset="0"/>
              </a:rPr>
              <a:t>Atomic Structure</a:t>
            </a:r>
          </a:p>
        </p:txBody>
      </p:sp>
      <p:sp>
        <p:nvSpPr>
          <p:cNvPr id="47106" name="Rectangle 3"/>
          <p:cNvSpPr>
            <a:spLocks noGrp="1"/>
          </p:cNvSpPr>
          <p:nvPr>
            <p:ph type="body" idx="1"/>
          </p:nvPr>
        </p:nvSpPr>
        <p:spPr>
          <a:xfrm>
            <a:off x="76200" y="1341438"/>
            <a:ext cx="8915400" cy="5211762"/>
          </a:xfrm>
        </p:spPr>
        <p:txBody>
          <a:bodyPr/>
          <a:lstStyle/>
          <a:p>
            <a:pPr eaLnBrk="1" hangingPunct="1">
              <a:lnSpc>
                <a:spcPct val="80000"/>
              </a:lnSpc>
            </a:pPr>
            <a:r>
              <a:rPr lang="en-US" sz="2600" b="1" dirty="0" smtClean="0">
                <a:cs typeface="Segoe UI" charset="0"/>
              </a:rPr>
              <a:t>Proton and neutron numbers are not always equal…</a:t>
            </a:r>
          </a:p>
          <a:p>
            <a:pPr eaLnBrk="1" hangingPunct="1">
              <a:lnSpc>
                <a:spcPct val="80000"/>
              </a:lnSpc>
            </a:pPr>
            <a:r>
              <a:rPr lang="en-US" sz="2600" b="1" dirty="0" smtClean="0">
                <a:cs typeface="Segoe UI" charset="0"/>
              </a:rPr>
              <a:t>Sometimes they are equal:</a:t>
            </a:r>
          </a:p>
          <a:p>
            <a:pPr lvl="1" eaLnBrk="1" hangingPunct="1">
              <a:lnSpc>
                <a:spcPct val="80000"/>
              </a:lnSpc>
            </a:pPr>
            <a:r>
              <a:rPr lang="en-US" sz="2400" b="1" dirty="0" smtClean="0">
                <a:cs typeface="Segoe UI" charset="0"/>
              </a:rPr>
              <a:t>Oxygen has both 8 protons and 8 neutrons</a:t>
            </a:r>
          </a:p>
          <a:p>
            <a:pPr lvl="1" eaLnBrk="1" hangingPunct="1">
              <a:lnSpc>
                <a:spcPct val="80000"/>
              </a:lnSpc>
            </a:pPr>
            <a:r>
              <a:rPr lang="en-US" sz="2400" b="1" dirty="0" smtClean="0">
                <a:cs typeface="Segoe UI" charset="0"/>
              </a:rPr>
              <a:t>The atomic mass is near 16</a:t>
            </a:r>
          </a:p>
          <a:p>
            <a:pPr eaLnBrk="1" hangingPunct="1">
              <a:lnSpc>
                <a:spcPct val="80000"/>
              </a:lnSpc>
            </a:pPr>
            <a:r>
              <a:rPr lang="en-US" sz="2800" b="1" dirty="0" smtClean="0">
                <a:cs typeface="Segoe UI" charset="0"/>
              </a:rPr>
              <a:t>But sometimes they are not:</a:t>
            </a:r>
          </a:p>
          <a:p>
            <a:pPr lvl="1" eaLnBrk="1" hangingPunct="1">
              <a:lnSpc>
                <a:spcPct val="80000"/>
              </a:lnSpc>
            </a:pPr>
            <a:r>
              <a:rPr lang="en-US" sz="2400" b="1" dirty="0" smtClean="0">
                <a:cs typeface="Segoe UI" charset="0"/>
              </a:rPr>
              <a:t>Polonium has 84 protons but 125 neutrons.</a:t>
            </a:r>
          </a:p>
          <a:p>
            <a:pPr lvl="1" eaLnBrk="1" hangingPunct="1">
              <a:lnSpc>
                <a:spcPct val="80000"/>
              </a:lnSpc>
            </a:pPr>
            <a:r>
              <a:rPr lang="en-US" sz="2400" b="1" dirty="0" smtClean="0">
                <a:cs typeface="Segoe UI" charset="0"/>
              </a:rPr>
              <a:t>The atomic mass is near 209.</a:t>
            </a:r>
          </a:p>
          <a:p>
            <a:pPr eaLnBrk="1" hangingPunct="1">
              <a:lnSpc>
                <a:spcPct val="80000"/>
              </a:lnSpc>
            </a:pPr>
            <a:r>
              <a:rPr lang="en-US" sz="2800" b="1" i="1" dirty="0" smtClean="0">
                <a:cs typeface="Segoe UI" charset="0"/>
              </a:rPr>
              <a:t>Why</a:t>
            </a:r>
            <a:r>
              <a:rPr lang="en-US" sz="2800" b="1" dirty="0" smtClean="0">
                <a:cs typeface="Segoe UI" charset="0"/>
              </a:rPr>
              <a:t> isn’t important now, but it becomes more important the higher you get in chemistry.</a:t>
            </a:r>
          </a:p>
          <a:p>
            <a:pPr eaLnBrk="1" hangingPunct="1">
              <a:lnSpc>
                <a:spcPct val="80000"/>
              </a:lnSpc>
            </a:pPr>
            <a:r>
              <a:rPr lang="en-US" sz="2800" b="1" dirty="0" smtClean="0">
                <a:cs typeface="Segoe UI" charset="0"/>
              </a:rPr>
              <a:t>It has to do with strong and weak nuclear forces…an interesting force that holds protons and neutrons together.</a:t>
            </a:r>
          </a:p>
          <a:p>
            <a:pPr>
              <a:lnSpc>
                <a:spcPct val="80000"/>
              </a:lnSpc>
            </a:pPr>
            <a:endParaRPr lang="en-US" sz="2400" dirty="0" smtClean="0">
              <a:cs typeface="Segoe UI"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r>
              <a:rPr lang="en-US" sz="3200" smtClean="0">
                <a:cs typeface="Segoe UI" charset="0"/>
              </a:rPr>
              <a:t>Atomic Mass</a:t>
            </a:r>
          </a:p>
        </p:txBody>
      </p:sp>
      <p:sp>
        <p:nvSpPr>
          <p:cNvPr id="86019" name="Rectangle 3"/>
          <p:cNvSpPr>
            <a:spLocks noGrp="1"/>
          </p:cNvSpPr>
          <p:nvPr>
            <p:ph type="body" idx="1"/>
          </p:nvPr>
        </p:nvSpPr>
        <p:spPr/>
        <p:txBody>
          <a:bodyPr/>
          <a:lstStyle/>
          <a:p>
            <a:pPr>
              <a:lnSpc>
                <a:spcPct val="90000"/>
              </a:lnSpc>
            </a:pPr>
            <a:r>
              <a:rPr lang="en-US" smtClean="0">
                <a:cs typeface="Segoe UI" charset="0"/>
              </a:rPr>
              <a:t>Question then…</a:t>
            </a:r>
          </a:p>
          <a:p>
            <a:pPr>
              <a:lnSpc>
                <a:spcPct val="90000"/>
              </a:lnSpc>
            </a:pPr>
            <a:r>
              <a:rPr lang="en-US" smtClean="0">
                <a:cs typeface="Segoe UI" charset="0"/>
              </a:rPr>
              <a:t>If the # protons doesn't always equal the number of neutrons, how would you ever know how many neutrons are present for an element?</a:t>
            </a:r>
          </a:p>
          <a:p>
            <a:pPr lvl="1">
              <a:lnSpc>
                <a:spcPct val="90000"/>
              </a:lnSpc>
            </a:pPr>
            <a:r>
              <a:rPr lang="en-US" smtClean="0">
                <a:cs typeface="Segoe UI" charset="0"/>
              </a:rPr>
              <a:t>Hint…you always know the </a:t>
            </a:r>
            <a:r>
              <a:rPr lang="en-US" b="1" i="1" smtClean="0">
                <a:solidFill>
                  <a:srgbClr val="009900"/>
                </a:solidFill>
                <a:cs typeface="Segoe UI" charset="0"/>
              </a:rPr>
              <a:t>mass number and atomic number</a:t>
            </a:r>
            <a:r>
              <a:rPr lang="en-US" smtClean="0">
                <a:cs typeface="Segoe UI" charset="0"/>
              </a:rPr>
              <a:t>.</a:t>
            </a:r>
          </a:p>
          <a:p>
            <a:pPr>
              <a:lnSpc>
                <a:spcPct val="90000"/>
              </a:lnSpc>
            </a:pPr>
            <a:r>
              <a:rPr lang="en-US" smtClean="0">
                <a:cs typeface="Segoe UI" charset="0"/>
              </a:rPr>
              <a:t>It’s really simple.</a:t>
            </a:r>
          </a:p>
          <a:p>
            <a:pPr>
              <a:lnSpc>
                <a:spcPct val="90000"/>
              </a:lnSpc>
            </a:pPr>
            <a:r>
              <a:rPr lang="en-US" smtClean="0">
                <a:cs typeface="Segoe UI" charset="0"/>
              </a:rPr>
              <a:t>Subtract the </a:t>
            </a:r>
            <a:r>
              <a:rPr lang="en-US" smtClean="0">
                <a:solidFill>
                  <a:srgbClr val="009900"/>
                </a:solidFill>
                <a:cs typeface="Segoe UI" charset="0"/>
              </a:rPr>
              <a:t>Atomic Number</a:t>
            </a:r>
            <a:r>
              <a:rPr lang="en-US" smtClean="0">
                <a:cs typeface="Segoe UI" charset="0"/>
              </a:rPr>
              <a:t> from the </a:t>
            </a:r>
            <a:r>
              <a:rPr lang="en-US" smtClean="0">
                <a:solidFill>
                  <a:srgbClr val="009900"/>
                </a:solidFill>
                <a:cs typeface="Segoe UI" charset="0"/>
              </a:rPr>
              <a:t>Mass Number</a:t>
            </a:r>
            <a:r>
              <a:rPr lang="en-US" smtClean="0">
                <a:cs typeface="Segoe UI"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019">
                                            <p:txEl>
                                              <p:pRg st="3" end="3"/>
                                            </p:txEl>
                                          </p:spTgt>
                                        </p:tgtEl>
                                        <p:attrNameLst>
                                          <p:attrName>style.visibility</p:attrName>
                                        </p:attrNameLst>
                                      </p:cBhvr>
                                      <p:to>
                                        <p:strVal val="visible"/>
                                      </p:to>
                                    </p:set>
                                    <p:animEffect transition="in" filter="dissolve">
                                      <p:cBhvr>
                                        <p:cTn id="7" dur="500"/>
                                        <p:tgtEl>
                                          <p:spTgt spid="860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6019">
                                            <p:txEl>
                                              <p:pRg st="4" end="4"/>
                                            </p:txEl>
                                          </p:spTgt>
                                        </p:tgtEl>
                                        <p:attrNameLst>
                                          <p:attrName>style.visibility</p:attrName>
                                        </p:attrNameLst>
                                      </p:cBhvr>
                                      <p:to>
                                        <p:strVal val="visible"/>
                                      </p:to>
                                    </p:set>
                                    <p:animEffect transition="in" filter="dissolve">
                                      <p:cBhvr>
                                        <p:cTn id="12"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en-US" sz="3200" smtClean="0">
                <a:cs typeface="Segoe UI" charset="0"/>
              </a:rPr>
              <a:t>Calculating the # Neutrons</a:t>
            </a:r>
          </a:p>
        </p:txBody>
      </p:sp>
      <p:sp>
        <p:nvSpPr>
          <p:cNvPr id="87043" name="Rectangle 3"/>
          <p:cNvSpPr>
            <a:spLocks noGrp="1"/>
          </p:cNvSpPr>
          <p:nvPr>
            <p:ph type="body" idx="1"/>
          </p:nvPr>
        </p:nvSpPr>
        <p:spPr>
          <a:xfrm>
            <a:off x="76200" y="1341438"/>
            <a:ext cx="6705600" cy="3382962"/>
          </a:xfrm>
        </p:spPr>
        <p:txBody>
          <a:bodyPr/>
          <a:lstStyle/>
          <a:p>
            <a:r>
              <a:rPr lang="en-US" dirty="0" smtClean="0">
                <a:cs typeface="Segoe UI" charset="0"/>
              </a:rPr>
              <a:t>Find Potassium on your Period Table.</a:t>
            </a:r>
          </a:p>
          <a:p>
            <a:r>
              <a:rPr lang="en-US" dirty="0" smtClean="0">
                <a:cs typeface="Segoe UI" charset="0"/>
              </a:rPr>
              <a:t>Where’s the Atomic Number?</a:t>
            </a:r>
          </a:p>
          <a:p>
            <a:r>
              <a:rPr lang="en-US" dirty="0" smtClean="0">
                <a:cs typeface="Segoe UI" charset="0"/>
              </a:rPr>
              <a:t>Where’s the Mass Number?</a:t>
            </a:r>
          </a:p>
          <a:p>
            <a:r>
              <a:rPr lang="en-US" dirty="0" smtClean="0">
                <a:cs typeface="Segoe UI" charset="0"/>
              </a:rPr>
              <a:t>You must first round the mass # to the nearest whole number.</a:t>
            </a:r>
          </a:p>
        </p:txBody>
      </p:sp>
      <p:sp>
        <p:nvSpPr>
          <p:cNvPr id="49155" name="Text Box 4"/>
          <p:cNvSpPr txBox="1">
            <a:spLocks noChangeArrowheads="1"/>
          </p:cNvSpPr>
          <p:nvPr/>
        </p:nvSpPr>
        <p:spPr bwMode="auto">
          <a:xfrm>
            <a:off x="6781800" y="1371600"/>
            <a:ext cx="1898650" cy="2654300"/>
          </a:xfrm>
          <a:prstGeom prst="rect">
            <a:avLst/>
          </a:prstGeom>
          <a:solidFill>
            <a:schemeClr val="bg1"/>
          </a:solidFill>
          <a:ln w="9525">
            <a:solidFill>
              <a:schemeClr val="tx1"/>
            </a:solidFill>
            <a:miter lim="800000"/>
            <a:headEnd/>
            <a:tailEnd/>
          </a:ln>
        </p:spPr>
        <p:txBody>
          <a:bodyPr wrap="none">
            <a:spAutoFit/>
          </a:bodyPr>
          <a:lstStyle/>
          <a:p>
            <a:pPr algn="ctr"/>
            <a:r>
              <a:rPr lang="en-US" sz="2800" b="1" dirty="0"/>
              <a:t>19 </a:t>
            </a:r>
            <a:br>
              <a:rPr lang="en-US" sz="2800" b="1" dirty="0"/>
            </a:br>
            <a:endParaRPr lang="en-US" sz="2800" b="1" dirty="0"/>
          </a:p>
          <a:p>
            <a:pPr algn="ctr"/>
            <a:r>
              <a:rPr lang="en-US" sz="2800" b="1" dirty="0"/>
              <a:t>K</a:t>
            </a:r>
            <a:br>
              <a:rPr lang="en-US" sz="2800" b="1" dirty="0"/>
            </a:br>
            <a:r>
              <a:rPr lang="en-US" sz="2800" b="1" dirty="0"/>
              <a:t>Potassium</a:t>
            </a:r>
            <a:br>
              <a:rPr lang="en-US" sz="2800" b="1" dirty="0"/>
            </a:br>
            <a:r>
              <a:rPr lang="en-US" sz="2800" b="1" dirty="0"/>
              <a:t>39.0983</a:t>
            </a:r>
          </a:p>
          <a:p>
            <a:pPr algn="ctr"/>
            <a:endParaRPr lang="en-US" sz="2800" b="1" dirty="0"/>
          </a:p>
        </p:txBody>
      </p:sp>
      <p:sp>
        <p:nvSpPr>
          <p:cNvPr id="87045" name="AutoShape 5"/>
          <p:cNvSpPr>
            <a:spLocks noChangeArrowheads="1"/>
          </p:cNvSpPr>
          <p:nvPr/>
        </p:nvSpPr>
        <p:spPr bwMode="auto">
          <a:xfrm rot="1837855">
            <a:off x="5715000" y="685800"/>
            <a:ext cx="1662113" cy="714375"/>
          </a:xfrm>
          <a:prstGeom prst="rightArrow">
            <a:avLst>
              <a:gd name="adj1" fmla="val 50000"/>
              <a:gd name="adj2" fmla="val 58167"/>
            </a:avLst>
          </a:prstGeom>
          <a:solidFill>
            <a:schemeClr val="accent1"/>
          </a:solidFill>
          <a:ln w="9525">
            <a:solidFill>
              <a:schemeClr val="tx1"/>
            </a:solidFill>
            <a:miter lim="800000"/>
            <a:headEnd/>
            <a:tailEnd/>
          </a:ln>
        </p:spPr>
        <p:txBody>
          <a:bodyPr wrap="none" anchor="ctr"/>
          <a:lstStyle/>
          <a:p>
            <a:endParaRPr lang="en-US"/>
          </a:p>
        </p:txBody>
      </p:sp>
      <p:sp>
        <p:nvSpPr>
          <p:cNvPr id="87046" name="AutoShape 6"/>
          <p:cNvSpPr>
            <a:spLocks noChangeArrowheads="1"/>
          </p:cNvSpPr>
          <p:nvPr/>
        </p:nvSpPr>
        <p:spPr bwMode="auto">
          <a:xfrm rot="13929982">
            <a:off x="7480137" y="3897341"/>
            <a:ext cx="1662113" cy="714375"/>
          </a:xfrm>
          <a:prstGeom prst="rightArrow">
            <a:avLst>
              <a:gd name="adj1" fmla="val 50000"/>
              <a:gd name="adj2" fmla="val 58167"/>
            </a:avLst>
          </a:pr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84138" y="4571284"/>
            <a:ext cx="9041928" cy="2160591"/>
          </a:xfrm>
          <a:prstGeom prst="rect">
            <a:avLst/>
          </a:prstGeom>
        </p:spPr>
        <p:txBody>
          <a:bodyPr wrap="square">
            <a:spAutoFit/>
          </a:bodyPr>
          <a:lstStyle/>
          <a:p>
            <a:pPr marL="173038" lvl="0" indent="-173038" eaLnBrk="0" hangingPunct="0">
              <a:spcBef>
                <a:spcPct val="20000"/>
              </a:spcBef>
              <a:buClr>
                <a:srgbClr val="45185D"/>
              </a:buClr>
              <a:buSzPct val="70000"/>
              <a:buFont typeface="Arial" charset="0"/>
              <a:buChar char="•"/>
            </a:pPr>
            <a:r>
              <a:rPr lang="en-US" sz="3200" dirty="0">
                <a:solidFill>
                  <a:srgbClr val="67258C"/>
                </a:solidFill>
                <a:latin typeface="Century Gothic"/>
                <a:cs typeface="Segoe UI" charset="0"/>
              </a:rPr>
              <a:t>Subtract the atomic number from the mass number and you always get the # of neutrons. </a:t>
            </a:r>
          </a:p>
          <a:p>
            <a:pPr marL="173038" lvl="0" indent="-173038" eaLnBrk="0" hangingPunct="0">
              <a:spcBef>
                <a:spcPct val="20000"/>
              </a:spcBef>
              <a:buClr>
                <a:srgbClr val="45185D"/>
              </a:buClr>
              <a:buSzPct val="70000"/>
              <a:buFont typeface="Arial" charset="0"/>
              <a:buChar char="•"/>
            </a:pPr>
            <a:r>
              <a:rPr lang="en-US" sz="3200" dirty="0">
                <a:solidFill>
                  <a:srgbClr val="67258C"/>
                </a:solidFill>
                <a:latin typeface="Century Gothic"/>
                <a:cs typeface="Segoe UI" charset="0"/>
              </a:rPr>
              <a:t>39 – 19 = 20 neutrons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500"/>
                                        <p:tgtEl>
                                          <p:spTgt spid="870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2" end="2"/>
                                            </p:txEl>
                                          </p:spTgt>
                                        </p:tgtEl>
                                        <p:attrNameLst>
                                          <p:attrName>style.visibility</p:attrName>
                                        </p:attrNameLst>
                                      </p:cBhvr>
                                      <p:to>
                                        <p:strVal val="visible"/>
                                      </p:to>
                                    </p:set>
                                    <p:animEffect transition="in" filter="dissolve">
                                      <p:cBhvr>
                                        <p:cTn id="12" dur="500"/>
                                        <p:tgtEl>
                                          <p:spTgt spid="870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7043">
                                            <p:txEl>
                                              <p:pRg st="3" end="3"/>
                                            </p:txEl>
                                          </p:spTgt>
                                        </p:tgtEl>
                                        <p:attrNameLst>
                                          <p:attrName>style.visibility</p:attrName>
                                        </p:attrNameLst>
                                      </p:cBhvr>
                                      <p:to>
                                        <p:strVal val="visible"/>
                                      </p:to>
                                    </p:set>
                                    <p:animEffect transition="in" filter="dissolve">
                                      <p:cBhvr>
                                        <p:cTn id="17" dur="500"/>
                                        <p:tgtEl>
                                          <p:spTgt spid="870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6"/>
                                        </p:tgtEl>
                                        <p:attrNameLst>
                                          <p:attrName>style.visibility</p:attrName>
                                        </p:attrNameLst>
                                      </p:cBhvr>
                                      <p:to>
                                        <p:strVal val="visible"/>
                                      </p:to>
                                    </p:set>
                                    <p:animEffect transition="in" filter="dissolve">
                                      <p:cBhvr>
                                        <p:cTn id="22" dur="500"/>
                                        <p:tgtEl>
                                          <p:spTgt spid="870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6"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body" idx="1"/>
          </p:nvPr>
        </p:nvSpPr>
        <p:spPr/>
        <p:txBody>
          <a:bodyPr/>
          <a:lstStyle/>
          <a:p>
            <a:pPr eaLnBrk="1" hangingPunct="1"/>
            <a:r>
              <a:rPr lang="en-US" sz="3400" b="1" dirty="0" smtClean="0">
                <a:cs typeface="Segoe UI" charset="0"/>
              </a:rPr>
              <a:t>Lets consider an atom of the element Oxygen.</a:t>
            </a:r>
            <a:r>
              <a:rPr lang="en-US" sz="3100" b="1" dirty="0" smtClean="0">
                <a:cs typeface="Segoe UI" charset="0"/>
              </a:rPr>
              <a:t> </a:t>
            </a:r>
          </a:p>
          <a:p>
            <a:pPr eaLnBrk="1" hangingPunct="1"/>
            <a:endParaRPr lang="en-US" sz="3100" b="1" dirty="0" smtClean="0">
              <a:cs typeface="Segoe UI" charset="0"/>
            </a:endParaRPr>
          </a:p>
          <a:p>
            <a:pPr eaLnBrk="1" hangingPunct="1"/>
            <a:r>
              <a:rPr lang="en-US" sz="3100" b="1" dirty="0" smtClean="0">
                <a:cs typeface="Segoe UI" charset="0"/>
              </a:rPr>
              <a:t>Oxygen has 8 protons in its nucleus</a:t>
            </a:r>
          </a:p>
          <a:p>
            <a:pPr eaLnBrk="1" hangingPunct="1"/>
            <a:r>
              <a:rPr lang="en-US" sz="3100" b="1" dirty="0" smtClean="0">
                <a:cs typeface="Segoe UI" charset="0"/>
              </a:rPr>
              <a:t>Therefore its Atomic Number is 8</a:t>
            </a:r>
          </a:p>
          <a:p>
            <a:pPr eaLnBrk="1" hangingPunct="1"/>
            <a:r>
              <a:rPr lang="en-US" sz="3100" b="1" dirty="0" smtClean="0">
                <a:cs typeface="Segoe UI" charset="0"/>
              </a:rPr>
              <a:t>And its Atomic Mass is 16. </a:t>
            </a:r>
          </a:p>
          <a:p>
            <a:pPr eaLnBrk="1" hangingPunct="1"/>
            <a:r>
              <a:rPr lang="en-US" sz="3100" b="1" dirty="0" smtClean="0">
                <a:cs typeface="Segoe UI" charset="0"/>
              </a:rPr>
              <a:t>Then there are 8 neutrons in its nucleus.</a:t>
            </a:r>
          </a:p>
          <a:p>
            <a:pPr eaLnBrk="1" hangingPunct="1"/>
            <a:endParaRPr lang="en-US" sz="2800" dirty="0" smtClean="0">
              <a:cs typeface="Segoe UI" charset="0"/>
            </a:endParaRPr>
          </a:p>
          <a:p>
            <a:pPr eaLnBrk="1" hangingPunct="1"/>
            <a:endParaRPr lang="en-US" dirty="0" smtClean="0">
              <a:cs typeface="Segoe UI" charset="0"/>
            </a:endParaRPr>
          </a:p>
        </p:txBody>
      </p:sp>
      <p:sp>
        <p:nvSpPr>
          <p:cNvPr id="50178" name="Title 1"/>
          <p:cNvSpPr>
            <a:spLocks noGrp="1"/>
          </p:cNvSpPr>
          <p:nvPr>
            <p:ph type="title"/>
          </p:nvPr>
        </p:nvSpPr>
        <p:spPr/>
        <p:txBody>
          <a:bodyPr lIns="0" rIns="0" bIns="0" anchor="b"/>
          <a:lstStyle/>
          <a:p>
            <a:pPr eaLnBrk="1" hangingPunct="1"/>
            <a:r>
              <a:rPr lang="en-US" smtClean="0">
                <a:cs typeface="Segoe UI" charset="0"/>
              </a:rPr>
              <a:t>Atomic Structure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0" y="393700"/>
            <a:ext cx="8229600" cy="635000"/>
          </a:xfrm>
          <a:solidFill>
            <a:srgbClr val="D2D1CF"/>
          </a:solidFill>
        </p:spPr>
        <p:txBody>
          <a:bodyPr lIns="0" rIns="0" bIns="0" anchor="b"/>
          <a:lstStyle/>
          <a:p>
            <a:pPr eaLnBrk="1" hangingPunct="1"/>
            <a:r>
              <a:rPr lang="en-US" dirty="0" smtClean="0">
                <a:cs typeface="Segoe UI" charset="0"/>
              </a:rPr>
              <a:t>Atomic Structure: Practice</a:t>
            </a:r>
          </a:p>
        </p:txBody>
      </p:sp>
      <p:sp>
        <p:nvSpPr>
          <p:cNvPr id="51202" name="Content Placeholder 2"/>
          <p:cNvSpPr>
            <a:spLocks noGrp="1"/>
          </p:cNvSpPr>
          <p:nvPr>
            <p:ph idx="4294967295"/>
          </p:nvPr>
        </p:nvSpPr>
        <p:spPr>
          <a:xfrm>
            <a:off x="457200" y="1371600"/>
            <a:ext cx="8229600" cy="4953000"/>
          </a:xfrm>
        </p:spPr>
        <p:txBody>
          <a:bodyPr/>
          <a:lstStyle/>
          <a:p>
            <a:pPr marL="273050" indent="-273050" eaLnBrk="1" hangingPunct="1"/>
            <a:r>
              <a:rPr lang="en-US" b="1" smtClean="0">
                <a:cs typeface="Segoe UI" charset="0"/>
              </a:rPr>
              <a:t>The Structure of An Atom: Atomic Mass and Number</a:t>
            </a:r>
          </a:p>
          <a:p>
            <a:pPr marL="273050" indent="-273050" eaLnBrk="1" hangingPunct="1"/>
            <a:r>
              <a:rPr lang="en-US" b="1" smtClean="0">
                <a:solidFill>
                  <a:srgbClr val="FF0000"/>
                </a:solidFill>
                <a:cs typeface="Segoe UI" charset="0"/>
              </a:rPr>
              <a:t>For each example below find the atomic mass and the atomic number:</a:t>
            </a:r>
          </a:p>
          <a:p>
            <a:pPr marL="639763" lvl="1" indent="-246063" eaLnBrk="1" hangingPunct="1"/>
            <a:r>
              <a:rPr lang="en-US" sz="2000" b="1" smtClean="0">
                <a:cs typeface="Segoe UI" charset="0"/>
              </a:rPr>
              <a:t>Potassium has 19 protons and 20 neutrons.</a:t>
            </a:r>
          </a:p>
          <a:p>
            <a:pPr marL="639763" lvl="1" indent="-246063" eaLnBrk="1" hangingPunct="1"/>
            <a:r>
              <a:rPr lang="en-US" sz="2000" b="1" smtClean="0">
                <a:cs typeface="Segoe UI" charset="0"/>
              </a:rPr>
              <a:t>Lithium has 3 protons and 3 neutrons</a:t>
            </a:r>
          </a:p>
          <a:p>
            <a:pPr marL="639763" lvl="1" indent="-246063" eaLnBrk="1" hangingPunct="1"/>
            <a:r>
              <a:rPr lang="en-US" sz="2000" b="1" smtClean="0">
                <a:cs typeface="Segoe UI" charset="0"/>
              </a:rPr>
              <a:t>Krypton has 36 protons and 47 neutrons</a:t>
            </a:r>
          </a:p>
          <a:p>
            <a:pPr marL="639763" lvl="1" indent="-246063" eaLnBrk="1" hangingPunct="1"/>
            <a:r>
              <a:rPr lang="en-US" sz="2000" b="1" smtClean="0">
                <a:cs typeface="Segoe UI" charset="0"/>
              </a:rPr>
              <a:t>Iodine has 53 protons and 73 neutrons</a:t>
            </a:r>
          </a:p>
          <a:p>
            <a:pPr marL="639763" lvl="1" indent="-246063" eaLnBrk="1" hangingPunct="1"/>
            <a:r>
              <a:rPr lang="en-US" sz="2000" b="1" smtClean="0">
                <a:cs typeface="Segoe UI" charset="0"/>
              </a:rPr>
              <a:t>Gold has 79 protons and 117 neutrons</a:t>
            </a:r>
          </a:p>
          <a:p>
            <a:pPr marL="639763" lvl="1" indent="-246063" eaLnBrk="1" hangingPunct="1"/>
            <a:endParaRPr lang="en-US" smtClean="0">
              <a:cs typeface="Segoe UI" charset="0"/>
            </a:endParaRPr>
          </a:p>
          <a:p>
            <a:pPr marL="273050" indent="-273050" eaLnBrk="1" hangingPunct="1"/>
            <a:endParaRPr lang="en-US" smtClean="0">
              <a:cs typeface="Segoe UI" charset="0"/>
            </a:endParaRPr>
          </a:p>
        </p:txBody>
      </p:sp>
      <p:sp>
        <p:nvSpPr>
          <p:cNvPr id="51204" name="Text Box 4"/>
          <p:cNvSpPr txBox="1">
            <a:spLocks noChangeArrowheads="1"/>
          </p:cNvSpPr>
          <p:nvPr/>
        </p:nvSpPr>
        <p:spPr bwMode="auto">
          <a:xfrm>
            <a:off x="6705600" y="3429000"/>
            <a:ext cx="1384300" cy="1917700"/>
          </a:xfrm>
          <a:prstGeom prst="rect">
            <a:avLst/>
          </a:prstGeom>
          <a:noFill/>
          <a:ln w="9525">
            <a:noFill/>
            <a:miter lim="800000"/>
            <a:headEnd/>
            <a:tailEnd/>
          </a:ln>
        </p:spPr>
        <p:txBody>
          <a:bodyPr wrap="none">
            <a:spAutoFit/>
          </a:bodyPr>
          <a:lstStyle/>
          <a:p>
            <a:pPr marL="342900" indent="-342900">
              <a:lnSpc>
                <a:spcPct val="120000"/>
              </a:lnSpc>
              <a:buFontTx/>
              <a:buAutoNum type="arabicPlain" startAt="39"/>
            </a:pPr>
            <a:r>
              <a:rPr lang="en-US" sz="2000" b="1">
                <a:solidFill>
                  <a:srgbClr val="009900"/>
                </a:solidFill>
              </a:rPr>
              <a:t>       19</a:t>
            </a:r>
          </a:p>
          <a:p>
            <a:pPr marL="342900" indent="-342900">
              <a:lnSpc>
                <a:spcPct val="120000"/>
              </a:lnSpc>
              <a:buFontTx/>
              <a:buAutoNum type="arabicPlain" startAt="6"/>
            </a:pPr>
            <a:r>
              <a:rPr lang="en-US" sz="2000" b="1">
                <a:solidFill>
                  <a:srgbClr val="009900"/>
                </a:solidFill>
              </a:rPr>
              <a:t>        3</a:t>
            </a:r>
          </a:p>
          <a:p>
            <a:pPr marL="342900" indent="-342900">
              <a:lnSpc>
                <a:spcPct val="120000"/>
              </a:lnSpc>
              <a:buFontTx/>
              <a:buAutoNum type="arabicPlain" startAt="83"/>
            </a:pPr>
            <a:r>
              <a:rPr lang="en-US" sz="2000" b="1">
                <a:solidFill>
                  <a:srgbClr val="009900"/>
                </a:solidFill>
              </a:rPr>
              <a:t>        36</a:t>
            </a:r>
          </a:p>
          <a:p>
            <a:pPr marL="342900" indent="-342900">
              <a:lnSpc>
                <a:spcPct val="120000"/>
              </a:lnSpc>
            </a:pPr>
            <a:r>
              <a:rPr lang="en-US" sz="2000" b="1">
                <a:solidFill>
                  <a:srgbClr val="009900"/>
                </a:solidFill>
              </a:rPr>
              <a:t>126	53</a:t>
            </a:r>
          </a:p>
          <a:p>
            <a:pPr marL="342900" indent="-342900">
              <a:lnSpc>
                <a:spcPct val="120000"/>
              </a:lnSpc>
            </a:pPr>
            <a:r>
              <a:rPr lang="en-US" sz="2000" b="1">
                <a:solidFill>
                  <a:srgbClr val="009900"/>
                </a:solidFill>
              </a:rPr>
              <a:t>196	79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US" sz="3200" smtClean="0">
                <a:cs typeface="Segoe UI" charset="0"/>
              </a:rPr>
              <a:t>Modern Atomic Models</a:t>
            </a:r>
          </a:p>
        </p:txBody>
      </p:sp>
      <p:sp>
        <p:nvSpPr>
          <p:cNvPr id="23554" name="Rectangle 3"/>
          <p:cNvSpPr>
            <a:spLocks noGrp="1"/>
          </p:cNvSpPr>
          <p:nvPr>
            <p:ph type="body" idx="1"/>
          </p:nvPr>
        </p:nvSpPr>
        <p:spPr>
          <a:xfrm>
            <a:off x="838200" y="1341438"/>
            <a:ext cx="7467600" cy="5059362"/>
          </a:xfrm>
        </p:spPr>
        <p:txBody>
          <a:bodyPr/>
          <a:lstStyle/>
          <a:p>
            <a:pPr>
              <a:lnSpc>
                <a:spcPct val="90000"/>
              </a:lnSpc>
            </a:pPr>
            <a:r>
              <a:rPr lang="en-US" dirty="0" smtClean="0">
                <a:cs typeface="Segoe UI" charset="0"/>
              </a:rPr>
              <a:t>Over recorded human history there has been a number of contributing scientists and their experiments that have lead us to the more modern, acceptable model of the stuff that makes up the universe.</a:t>
            </a:r>
          </a:p>
          <a:p>
            <a:pPr>
              <a:lnSpc>
                <a:spcPct val="90000"/>
              </a:lnSpc>
            </a:pPr>
            <a:r>
              <a:rPr lang="en-US" dirty="0" smtClean="0">
                <a:cs typeface="Segoe UI" charset="0"/>
              </a:rPr>
              <a:t>Although incorrect, the Greek philosophers, Dalton, Thompson, and Rutherford all helped shape our modern theories on the atom.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84138" y="685800"/>
            <a:ext cx="8229600" cy="330200"/>
          </a:xfrm>
        </p:spPr>
        <p:txBody>
          <a:bodyPr lIns="0" rIns="0" bIns="0" anchor="b"/>
          <a:lstStyle/>
          <a:p>
            <a:pPr eaLnBrk="1" hangingPunct="1"/>
            <a:r>
              <a:rPr lang="en-US" smtClean="0">
                <a:cs typeface="Segoe UI" charset="0"/>
              </a:rPr>
              <a:t>Atomic Structure</a:t>
            </a:r>
          </a:p>
        </p:txBody>
      </p:sp>
      <p:sp>
        <p:nvSpPr>
          <p:cNvPr id="46082" name="Content Placeholder 2"/>
          <p:cNvSpPr>
            <a:spLocks noGrp="1"/>
          </p:cNvSpPr>
          <p:nvPr>
            <p:ph idx="4294967295"/>
          </p:nvPr>
        </p:nvSpPr>
        <p:spPr>
          <a:xfrm>
            <a:off x="457200" y="1371600"/>
            <a:ext cx="8229600" cy="4953000"/>
          </a:xfrm>
        </p:spPr>
        <p:txBody>
          <a:bodyPr/>
          <a:lstStyle/>
          <a:p>
            <a:pPr marL="273050" indent="-273050" eaLnBrk="1" hangingPunct="1"/>
            <a:r>
              <a:rPr lang="en-US" sz="2800" smtClean="0">
                <a:cs typeface="Segoe UI" charset="0"/>
              </a:rPr>
              <a:t>The Structure of An Atom</a:t>
            </a:r>
          </a:p>
          <a:p>
            <a:pPr marL="273050" indent="-273050" eaLnBrk="1" hangingPunct="1"/>
            <a:r>
              <a:rPr lang="en-US" sz="2600" b="1" smtClean="0">
                <a:cs typeface="Segoe UI" charset="0"/>
              </a:rPr>
              <a:t>Now that we know how to figure Atomic Number, Atomic Mass, and the # of neutrons, how do we know the number of electrons orbiting an atomic nucleus?</a:t>
            </a:r>
          </a:p>
          <a:p>
            <a:pPr marL="273050" indent="-273050" eaLnBrk="1" hangingPunct="1"/>
            <a:endParaRPr lang="en-US" sz="2200" b="1" smtClean="0">
              <a:cs typeface="Segoe UI" charset="0"/>
            </a:endParaRPr>
          </a:p>
          <a:p>
            <a:pPr marL="273050" indent="-273050" eaLnBrk="1" hangingPunct="1"/>
            <a:r>
              <a:rPr lang="en-US" sz="2600" u="sng" smtClean="0">
                <a:cs typeface="Segoe UI" charset="0"/>
              </a:rPr>
              <a:t>All atoms are </a:t>
            </a:r>
            <a:r>
              <a:rPr lang="en-US" sz="2600" b="1" u="sng" smtClean="0">
                <a:cs typeface="Segoe UI" charset="0"/>
              </a:rPr>
              <a:t>Neutral in Electrical Charge</a:t>
            </a:r>
            <a:r>
              <a:rPr lang="en-US" sz="2600" u="sng" smtClean="0">
                <a:cs typeface="Segoe UI" charset="0"/>
              </a:rPr>
              <a:t>: the number of negative (-) charges equals the number of positive (+) charges therefore</a:t>
            </a:r>
            <a:r>
              <a:rPr lang="en-US" sz="2600" smtClean="0">
                <a:cs typeface="Segoe UI" charset="0"/>
              </a:rPr>
              <a:t>:</a:t>
            </a:r>
          </a:p>
          <a:p>
            <a:pPr marL="273050" indent="-273050" eaLnBrk="1" hangingPunct="1"/>
            <a:endParaRPr lang="en-US" sz="2600" smtClean="0">
              <a:cs typeface="Segoe UI" charset="0"/>
            </a:endParaRPr>
          </a:p>
          <a:p>
            <a:pPr marL="273050" indent="-273050" eaLnBrk="1" hangingPunct="1"/>
            <a:r>
              <a:rPr lang="en-US" sz="3300" b="1" u="sng" smtClean="0">
                <a:solidFill>
                  <a:srgbClr val="FF0000"/>
                </a:solidFill>
                <a:cs typeface="Segoe UI" charset="0"/>
              </a:rPr>
              <a:t># of protons = number of electrons</a:t>
            </a:r>
            <a:endParaRPr lang="en-US" sz="2800" smtClean="0">
              <a:cs typeface="Segoe U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r>
              <a:rPr lang="en-US" smtClean="0">
                <a:cs typeface="Segoe UI" charset="0"/>
              </a:rPr>
              <a:t>Periodic Table Key</a:t>
            </a:r>
          </a:p>
        </p:txBody>
      </p:sp>
      <p:sp>
        <p:nvSpPr>
          <p:cNvPr id="46082" name="Rectangle 3"/>
          <p:cNvSpPr>
            <a:spLocks noGrp="1"/>
          </p:cNvSpPr>
          <p:nvPr>
            <p:ph type="body" idx="1"/>
          </p:nvPr>
        </p:nvSpPr>
        <p:spPr/>
        <p:txBody>
          <a:bodyPr/>
          <a:lstStyle/>
          <a:p>
            <a:endParaRPr lang="en-US" smtClean="0">
              <a:cs typeface="Segoe UI" charset="0"/>
            </a:endParaRPr>
          </a:p>
        </p:txBody>
      </p:sp>
      <p:pic>
        <p:nvPicPr>
          <p:cNvPr id="46083" name="Picture 4" descr="carbon"/>
          <p:cNvPicPr>
            <a:picLocks noChangeAspect="1" noChangeArrowheads="1"/>
          </p:cNvPicPr>
          <p:nvPr/>
        </p:nvPicPr>
        <p:blipFill>
          <a:blip r:embed="rId2"/>
          <a:srcRect/>
          <a:stretch>
            <a:fillRect/>
          </a:stretch>
        </p:blipFill>
        <p:spPr bwMode="auto">
          <a:xfrm>
            <a:off x="0" y="1371600"/>
            <a:ext cx="9067800" cy="3979863"/>
          </a:xfrm>
          <a:prstGeom prst="rect">
            <a:avLst/>
          </a:prstGeom>
          <a:noFill/>
          <a:ln w="9525">
            <a:noFill/>
            <a:miter lim="800000"/>
            <a:headEnd/>
            <a:tailEnd/>
          </a:ln>
        </p:spPr>
      </p:pic>
      <p:sp>
        <p:nvSpPr>
          <p:cNvPr id="46084" name="Text Box 5"/>
          <p:cNvSpPr txBox="1">
            <a:spLocks noChangeArrowheads="1"/>
          </p:cNvSpPr>
          <p:nvPr/>
        </p:nvSpPr>
        <p:spPr bwMode="auto">
          <a:xfrm>
            <a:off x="6302375" y="3624263"/>
            <a:ext cx="2779713" cy="1187450"/>
          </a:xfrm>
          <a:prstGeom prst="rect">
            <a:avLst/>
          </a:prstGeom>
          <a:noFill/>
          <a:ln w="9525">
            <a:noFill/>
            <a:miter lim="800000"/>
            <a:headEnd/>
            <a:tailEnd/>
          </a:ln>
        </p:spPr>
        <p:txBody>
          <a:bodyPr wrap="none">
            <a:spAutoFit/>
          </a:bodyPr>
          <a:lstStyle/>
          <a:p>
            <a:r>
              <a:rPr lang="en-US" sz="2400" b="1"/>
              <a:t>Mass Number</a:t>
            </a:r>
          </a:p>
          <a:p>
            <a:r>
              <a:rPr lang="en-US" sz="2400" b="1"/>
              <a:t>Aka Atomic mass</a:t>
            </a:r>
          </a:p>
          <a:p>
            <a:r>
              <a:rPr lang="en-US" sz="2400" b="1"/>
              <a:t>Aka </a:t>
            </a:r>
          </a:p>
        </p:txBody>
      </p:sp>
      <p:sp>
        <p:nvSpPr>
          <p:cNvPr id="46086" name="Line 7"/>
          <p:cNvSpPr>
            <a:spLocks noChangeShapeType="1"/>
          </p:cNvSpPr>
          <p:nvPr/>
        </p:nvSpPr>
        <p:spPr bwMode="auto">
          <a:xfrm flipH="1" flipV="1">
            <a:off x="4343400" y="4800600"/>
            <a:ext cx="1219200" cy="533400"/>
          </a:xfrm>
          <a:prstGeom prst="line">
            <a:avLst/>
          </a:prstGeom>
          <a:noFill/>
          <a:ln w="31750">
            <a:solidFill>
              <a:schemeClr val="tx1"/>
            </a:solidFill>
            <a:round/>
            <a:headEnd/>
            <a:tailEnd type="triangle" w="med" len="med"/>
          </a:ln>
        </p:spPr>
        <p:txBody>
          <a:bodyPr/>
          <a:lstStyle/>
          <a:p>
            <a:endParaRPr lang="en-US"/>
          </a:p>
        </p:txBody>
      </p:sp>
      <p:sp>
        <p:nvSpPr>
          <p:cNvPr id="82950" name="Text Box 6"/>
          <p:cNvSpPr txBox="1">
            <a:spLocks noChangeArrowheads="1"/>
          </p:cNvSpPr>
          <p:nvPr/>
        </p:nvSpPr>
        <p:spPr bwMode="auto">
          <a:xfrm>
            <a:off x="4572000" y="1676400"/>
            <a:ext cx="3625850" cy="1066800"/>
          </a:xfrm>
          <a:prstGeom prst="rect">
            <a:avLst/>
          </a:prstGeom>
          <a:solidFill>
            <a:schemeClr val="bg1"/>
          </a:solidFill>
          <a:ln w="9525">
            <a:noFill/>
            <a:miter lim="800000"/>
            <a:headEnd/>
            <a:tailEnd/>
          </a:ln>
        </p:spPr>
        <p:txBody>
          <a:bodyPr wrap="none">
            <a:spAutoFit/>
          </a:bodyPr>
          <a:lstStyle/>
          <a:p>
            <a:r>
              <a:rPr lang="en-US" sz="3200" b="1" dirty="0">
                <a:solidFill>
                  <a:srgbClr val="009900"/>
                </a:solidFill>
              </a:rPr>
              <a:t>= # of PROTONS…</a:t>
            </a:r>
          </a:p>
          <a:p>
            <a:r>
              <a:rPr lang="en-US" sz="3200" b="1" dirty="0">
                <a:solidFill>
                  <a:srgbClr val="FF0000"/>
                </a:solidFill>
              </a:rPr>
              <a:t>(&amp; ELECTRONS)</a:t>
            </a:r>
          </a:p>
        </p:txBody>
      </p:sp>
      <p:sp>
        <p:nvSpPr>
          <p:cNvPr id="9" name="Text Box 6"/>
          <p:cNvSpPr txBox="1">
            <a:spLocks noChangeArrowheads="1"/>
          </p:cNvSpPr>
          <p:nvPr/>
        </p:nvSpPr>
        <p:spPr bwMode="auto">
          <a:xfrm>
            <a:off x="1610433" y="5351463"/>
            <a:ext cx="7444667" cy="1384995"/>
          </a:xfrm>
          <a:prstGeom prst="rect">
            <a:avLst/>
          </a:prstGeom>
          <a:noFill/>
          <a:ln w="9525">
            <a:noFill/>
            <a:miter lim="800000"/>
            <a:headEnd/>
            <a:tailEnd/>
          </a:ln>
        </p:spPr>
        <p:txBody>
          <a:bodyPr wrap="none">
            <a:spAutoFit/>
          </a:bodyPr>
          <a:lstStyle/>
          <a:p>
            <a:pPr algn="r"/>
            <a:r>
              <a:rPr lang="en-US" sz="2800" b="1" dirty="0">
                <a:solidFill>
                  <a:srgbClr val="009900"/>
                </a:solidFill>
              </a:rPr>
              <a:t>= # protons + # </a:t>
            </a:r>
            <a:r>
              <a:rPr lang="en-US" sz="2800" b="1" dirty="0" smtClean="0">
                <a:solidFill>
                  <a:srgbClr val="009900"/>
                </a:solidFill>
              </a:rPr>
              <a:t>neutrons</a:t>
            </a:r>
          </a:p>
          <a:p>
            <a:pPr algn="r"/>
            <a:r>
              <a:rPr lang="en-US" sz="2800" b="1" dirty="0" smtClean="0">
                <a:solidFill>
                  <a:srgbClr val="0070C0"/>
                </a:solidFill>
              </a:rPr>
              <a:t>SO… #neutrons = Atomic Mass - +protons</a:t>
            </a:r>
            <a:r>
              <a:rPr lang="en-US" sz="2800" b="1" dirty="0" smtClean="0">
                <a:solidFill>
                  <a:srgbClr val="009900"/>
                </a:solidFill>
              </a:rPr>
              <a:t> </a:t>
            </a:r>
          </a:p>
          <a:p>
            <a:pPr algn="r"/>
            <a:r>
              <a:rPr lang="en-US" sz="2800" b="1" dirty="0" smtClean="0">
                <a:solidFill>
                  <a:srgbClr val="009900"/>
                </a:solidFill>
              </a:rPr>
              <a:t>(Atomic Number)</a:t>
            </a:r>
            <a:endParaRPr lang="en-US" sz="2800" b="1" dirty="0">
              <a:solidFill>
                <a:srgbClr val="009900"/>
              </a:solidFill>
            </a:endParaRPr>
          </a:p>
        </p:txBody>
      </p:sp>
    </p:spTree>
    <p:extLst>
      <p:ext uri="{BB962C8B-B14F-4D97-AF65-F5344CB8AC3E}">
        <p14:creationId xmlns:p14="http://schemas.microsoft.com/office/powerpoint/2010/main" val="34645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dissolve">
                                      <p:cBhvr>
                                        <p:cTn id="7"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body" idx="1"/>
          </p:nvPr>
        </p:nvSpPr>
        <p:spPr/>
        <p:txBody>
          <a:bodyPr/>
          <a:lstStyle/>
          <a:p>
            <a:pPr eaLnBrk="1" hangingPunct="1"/>
            <a:r>
              <a:rPr lang="en-US" sz="3300" b="1" dirty="0" smtClean="0">
                <a:cs typeface="Segoe UI" charset="0"/>
              </a:rPr>
              <a:t>So lets go back and for each of the previous elements how many electrons are orbiting the nucleus?</a:t>
            </a:r>
            <a:endParaRPr lang="en-US" sz="3900" b="1" dirty="0" smtClean="0">
              <a:cs typeface="Segoe UI" charset="0"/>
            </a:endParaRPr>
          </a:p>
          <a:p>
            <a:pPr lvl="1" eaLnBrk="1" hangingPunct="1"/>
            <a:r>
              <a:rPr lang="en-US" b="1" dirty="0" smtClean="0">
                <a:cs typeface="Segoe UI" charset="0"/>
              </a:rPr>
              <a:t>Potassium has 19 protons </a:t>
            </a:r>
          </a:p>
          <a:p>
            <a:pPr lvl="1" eaLnBrk="1" hangingPunct="1"/>
            <a:r>
              <a:rPr lang="en-US" b="1" dirty="0" smtClean="0">
                <a:cs typeface="Segoe UI" charset="0"/>
              </a:rPr>
              <a:t>Lithium has 3 protons</a:t>
            </a:r>
          </a:p>
          <a:p>
            <a:pPr lvl="1" eaLnBrk="1" hangingPunct="1"/>
            <a:r>
              <a:rPr lang="en-US" b="1" dirty="0" smtClean="0">
                <a:cs typeface="Segoe UI" charset="0"/>
              </a:rPr>
              <a:t>Krypton has 36 protons</a:t>
            </a:r>
          </a:p>
          <a:p>
            <a:pPr lvl="1" eaLnBrk="1" hangingPunct="1"/>
            <a:r>
              <a:rPr lang="en-US" b="1" dirty="0" smtClean="0">
                <a:cs typeface="Segoe UI" charset="0"/>
              </a:rPr>
              <a:t>Iodine has 53 protons</a:t>
            </a:r>
          </a:p>
          <a:p>
            <a:pPr lvl="1" eaLnBrk="1" hangingPunct="1"/>
            <a:r>
              <a:rPr lang="en-US" b="1" dirty="0" smtClean="0">
                <a:cs typeface="Segoe UI" charset="0"/>
              </a:rPr>
              <a:t>Gold has 79 protons</a:t>
            </a:r>
          </a:p>
          <a:p>
            <a:pPr eaLnBrk="1" hangingPunct="1"/>
            <a:r>
              <a:rPr lang="en-US" b="1" dirty="0" smtClean="0">
                <a:cs typeface="Segoe UI" charset="0"/>
              </a:rPr>
              <a:t>How many electrons does each have?</a:t>
            </a:r>
          </a:p>
        </p:txBody>
      </p:sp>
      <p:sp>
        <p:nvSpPr>
          <p:cNvPr id="53250" name="Title 1"/>
          <p:cNvSpPr>
            <a:spLocks noGrp="1"/>
          </p:cNvSpPr>
          <p:nvPr>
            <p:ph type="title"/>
          </p:nvPr>
        </p:nvSpPr>
        <p:spPr>
          <a:xfrm>
            <a:off x="0" y="457200"/>
            <a:ext cx="8229600" cy="639763"/>
          </a:xfrm>
        </p:spPr>
        <p:txBody>
          <a:bodyPr/>
          <a:lstStyle/>
          <a:p>
            <a:pPr eaLnBrk="1" hangingPunct="1"/>
            <a:r>
              <a:rPr lang="en-US" dirty="0" smtClean="0">
                <a:cs typeface="Segoe UI" charset="0"/>
              </a:rPr>
              <a:t>Atomic Structure…</a:t>
            </a:r>
          </a:p>
        </p:txBody>
      </p:sp>
      <p:sp>
        <p:nvSpPr>
          <p:cNvPr id="53252" name="Text Box 4"/>
          <p:cNvSpPr txBox="1">
            <a:spLocks noChangeArrowheads="1"/>
          </p:cNvSpPr>
          <p:nvPr/>
        </p:nvSpPr>
        <p:spPr bwMode="auto">
          <a:xfrm>
            <a:off x="5638800" y="2895600"/>
            <a:ext cx="581025" cy="2655888"/>
          </a:xfrm>
          <a:prstGeom prst="rect">
            <a:avLst/>
          </a:prstGeom>
          <a:noFill/>
          <a:ln w="9525">
            <a:noFill/>
            <a:miter lim="800000"/>
            <a:headEnd/>
            <a:tailEnd/>
          </a:ln>
        </p:spPr>
        <p:txBody>
          <a:bodyPr wrap="none">
            <a:spAutoFit/>
          </a:bodyPr>
          <a:lstStyle/>
          <a:p>
            <a:pPr>
              <a:lnSpc>
                <a:spcPct val="120000"/>
              </a:lnSpc>
            </a:pPr>
            <a:r>
              <a:rPr lang="en-US" sz="2800" b="1">
                <a:solidFill>
                  <a:srgbClr val="009900"/>
                </a:solidFill>
              </a:rPr>
              <a:t>19</a:t>
            </a:r>
          </a:p>
          <a:p>
            <a:pPr>
              <a:lnSpc>
                <a:spcPct val="120000"/>
              </a:lnSpc>
            </a:pPr>
            <a:r>
              <a:rPr lang="en-US" sz="2800" b="1">
                <a:solidFill>
                  <a:srgbClr val="009900"/>
                </a:solidFill>
              </a:rPr>
              <a:t>3</a:t>
            </a:r>
          </a:p>
          <a:p>
            <a:pPr>
              <a:lnSpc>
                <a:spcPct val="120000"/>
              </a:lnSpc>
            </a:pPr>
            <a:r>
              <a:rPr lang="en-US" sz="2800" b="1">
                <a:solidFill>
                  <a:srgbClr val="009900"/>
                </a:solidFill>
              </a:rPr>
              <a:t>36</a:t>
            </a:r>
          </a:p>
          <a:p>
            <a:pPr>
              <a:lnSpc>
                <a:spcPct val="120000"/>
              </a:lnSpc>
            </a:pPr>
            <a:r>
              <a:rPr lang="en-US" sz="2800" b="1">
                <a:solidFill>
                  <a:srgbClr val="009900"/>
                </a:solidFill>
              </a:rPr>
              <a:t>53</a:t>
            </a:r>
          </a:p>
          <a:p>
            <a:pPr>
              <a:lnSpc>
                <a:spcPct val="120000"/>
              </a:lnSpc>
            </a:pPr>
            <a:r>
              <a:rPr lang="en-US" sz="2800" b="1">
                <a:solidFill>
                  <a:srgbClr val="009900"/>
                </a:solidFill>
              </a:rPr>
              <a:t>79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ssolve">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84138" y="685800"/>
            <a:ext cx="8229600" cy="330200"/>
          </a:xfrm>
        </p:spPr>
        <p:txBody>
          <a:bodyPr lIns="0" rIns="0" bIns="0" anchor="b"/>
          <a:lstStyle/>
          <a:p>
            <a:pPr eaLnBrk="1" hangingPunct="1"/>
            <a:r>
              <a:rPr lang="en-US" smtClean="0">
                <a:cs typeface="Segoe UI" charset="0"/>
              </a:rPr>
              <a:t>Atomic Structure: Isotopes</a:t>
            </a:r>
          </a:p>
        </p:txBody>
      </p:sp>
      <p:sp>
        <p:nvSpPr>
          <p:cNvPr id="24579" name="Content Placeholder 2"/>
          <p:cNvSpPr>
            <a:spLocks noGrp="1"/>
          </p:cNvSpPr>
          <p:nvPr>
            <p:ph idx="4294967295"/>
          </p:nvPr>
        </p:nvSpPr>
        <p:spPr>
          <a:xfrm>
            <a:off x="228600" y="1016000"/>
            <a:ext cx="8686800" cy="5689600"/>
          </a:xfrm>
        </p:spPr>
        <p:txBody>
          <a:bodyPr>
            <a:normAutofit/>
          </a:bodyPr>
          <a:lstStyle/>
          <a:p>
            <a:pPr marL="273050" indent="-273050" eaLnBrk="1" hangingPunct="1"/>
            <a:r>
              <a:rPr lang="en-US" sz="2600" b="1" dirty="0" smtClean="0">
                <a:cs typeface="Segoe UI" charset="0"/>
              </a:rPr>
              <a:t>As you now know, the number of protons is used to distinguish between elements.</a:t>
            </a:r>
          </a:p>
          <a:p>
            <a:pPr marL="273050" indent="-273050" eaLnBrk="1" hangingPunct="1"/>
            <a:r>
              <a:rPr lang="en-US" sz="2600" b="1" dirty="0" smtClean="0">
                <a:cs typeface="Segoe UI" charset="0"/>
              </a:rPr>
              <a:t>Why?</a:t>
            </a:r>
          </a:p>
          <a:p>
            <a:pPr marL="273050" indent="-273050" eaLnBrk="1" hangingPunct="1"/>
            <a:r>
              <a:rPr lang="en-US" sz="2600" b="1" dirty="0" smtClean="0">
                <a:cs typeface="Segoe UI" charset="0"/>
              </a:rPr>
              <a:t>It is because atoms of an element always have the same number of </a:t>
            </a:r>
            <a:r>
              <a:rPr lang="en-US" sz="2600" b="1" i="1" dirty="0" smtClean="0">
                <a:solidFill>
                  <a:srgbClr val="009900"/>
                </a:solidFill>
                <a:cs typeface="Segoe UI" charset="0"/>
              </a:rPr>
              <a:t>protons.</a:t>
            </a:r>
            <a:r>
              <a:rPr lang="en-US" sz="2600" b="1" dirty="0" smtClean="0">
                <a:cs typeface="Segoe UI" charset="0"/>
              </a:rPr>
              <a:t> </a:t>
            </a:r>
          </a:p>
          <a:p>
            <a:pPr marL="273050" indent="-273050" eaLnBrk="1" hangingPunct="1"/>
            <a:r>
              <a:rPr lang="en-US" sz="2600" b="1" dirty="0" smtClean="0">
                <a:cs typeface="Segoe UI" charset="0"/>
              </a:rPr>
              <a:t>Sometimes atoms of the same element have different numbers of </a:t>
            </a:r>
            <a:r>
              <a:rPr lang="en-US" sz="2600" b="1" i="1" dirty="0" smtClean="0">
                <a:solidFill>
                  <a:schemeClr val="tx2"/>
                </a:solidFill>
                <a:cs typeface="Segoe UI" charset="0"/>
              </a:rPr>
              <a:t>neutrons</a:t>
            </a:r>
            <a:r>
              <a:rPr lang="en-US" sz="2600" b="1" dirty="0">
                <a:cs typeface="Segoe UI" charset="0"/>
              </a:rPr>
              <a:t> </a:t>
            </a:r>
            <a:r>
              <a:rPr lang="en-US" sz="2600" b="1" dirty="0" smtClean="0">
                <a:cs typeface="Segoe UI" charset="0"/>
              </a:rPr>
              <a:t>though. </a:t>
            </a:r>
          </a:p>
          <a:p>
            <a:pPr marL="273050" indent="-273050" eaLnBrk="1" hangingPunct="1"/>
            <a:r>
              <a:rPr lang="en-US" sz="2600" b="1" dirty="0" smtClean="0">
                <a:cs typeface="Segoe UI" charset="0"/>
              </a:rPr>
              <a:t>This results in slightly different mass numbers because they have different combinations of protons and neutrons in their nucleus.</a:t>
            </a:r>
          </a:p>
          <a:p>
            <a:pPr marL="273050" indent="-273050" eaLnBrk="1" hangingPunct="1"/>
            <a:r>
              <a:rPr lang="en-US" sz="2600" b="1" u="sng" dirty="0" smtClean="0">
                <a:solidFill>
                  <a:srgbClr val="009900"/>
                </a:solidFill>
                <a:cs typeface="Segoe UI" charset="0"/>
              </a:rPr>
              <a:t>Isotopes</a:t>
            </a:r>
            <a:r>
              <a:rPr lang="en-US" sz="2600" b="1" dirty="0" smtClean="0">
                <a:cs typeface="Segoe UI" charset="0"/>
              </a:rPr>
              <a:t> are then, </a:t>
            </a:r>
            <a:r>
              <a:rPr lang="en-US" sz="2600" b="1" u="sng" dirty="0" smtClean="0">
                <a:cs typeface="Segoe UI" charset="0"/>
              </a:rPr>
              <a:t>atoms of the same element that have different numbers of neutrons</a:t>
            </a:r>
            <a:r>
              <a:rPr lang="en-US" sz="2600" b="1" dirty="0" smtClean="0">
                <a:cs typeface="Segoe UI" charset="0"/>
              </a:rPr>
              <a:t>, therefore different masses than their stable base atoms.</a:t>
            </a:r>
            <a:endParaRPr lang="en-US" dirty="0" smtClean="0">
              <a:cs typeface="Segoe U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7826" name="Picture 2" descr="File:Nl petc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943" y="0"/>
            <a:ext cx="6013057" cy="5943600"/>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File:Abnl petc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010" y="1676400"/>
            <a:ext cx="6003389"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9800" y="1676400"/>
            <a:ext cx="1985696" cy="914400"/>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1" i="0" u="none" strike="noStrike" kern="1200" cap="none" spc="0" normalizeH="0" baseline="0" noProof="0" dirty="0" smtClean="0">
                <a:ln>
                  <a:noFill/>
                </a:ln>
                <a:solidFill>
                  <a:srgbClr val="FF0000"/>
                </a:solidFill>
                <a:effectLst/>
                <a:uLnTx/>
                <a:uFillTx/>
                <a:latin typeface="Perpetua" pitchFamily="18" charset="0"/>
                <a:ea typeface="+mj-ea"/>
                <a:cs typeface="+mj-cs"/>
              </a:rPr>
              <a:t>PET-CT Scan</a:t>
            </a:r>
          </a:p>
          <a:p>
            <a:pPr marL="0" marR="0" indent="0" algn="l" defTabSz="914400" rtl="0" eaLnBrk="1" fontAlgn="auto" latinLnBrk="0" hangingPunct="1">
              <a:lnSpc>
                <a:spcPct val="100000"/>
              </a:lnSpc>
              <a:spcBef>
                <a:spcPct val="0"/>
              </a:spcBef>
              <a:spcAft>
                <a:spcPts val="0"/>
              </a:spcAft>
              <a:buClrTx/>
              <a:buSzTx/>
              <a:buFontTx/>
              <a:buNone/>
              <a:tabLst/>
            </a:pPr>
            <a:r>
              <a:rPr lang="en-US" sz="2400" b="1" dirty="0" smtClean="0">
                <a:solidFill>
                  <a:srgbClr val="FF0000"/>
                </a:solidFill>
                <a:latin typeface="Perpetua" pitchFamily="18" charset="0"/>
                <a:ea typeface="+mj-ea"/>
                <a:cs typeface="+mj-cs"/>
              </a:rPr>
              <a:t>Using a fluorine-18</a:t>
            </a:r>
          </a:p>
          <a:p>
            <a:pPr marL="0" marR="0" indent="0" algn="l" defTabSz="914400" rtl="0" eaLnBrk="1" fontAlgn="auto" latinLnBrk="0" hangingPunct="1">
              <a:lnSpc>
                <a:spcPct val="100000"/>
              </a:lnSpc>
              <a:spcBef>
                <a:spcPct val="0"/>
              </a:spcBef>
              <a:spcAft>
                <a:spcPts val="0"/>
              </a:spcAft>
              <a:buClrTx/>
              <a:buSzTx/>
              <a:buFontTx/>
              <a:buNone/>
              <a:tabLst/>
            </a:pPr>
            <a:r>
              <a:rPr lang="en-US" sz="2400" b="1" dirty="0" smtClean="0">
                <a:solidFill>
                  <a:srgbClr val="FF0000"/>
                </a:solidFill>
                <a:latin typeface="Perpetua" pitchFamily="18" charset="0"/>
                <a:ea typeface="+mj-ea"/>
                <a:cs typeface="+mj-cs"/>
              </a:rPr>
              <a:t> isotope</a:t>
            </a:r>
            <a:endParaRPr kumimoji="0" lang="en-US" sz="2400" b="1" i="0" u="none" strike="noStrike" kern="1200" cap="none" spc="0" normalizeH="0" baseline="0" noProof="0" dirty="0" smtClean="0">
              <a:ln>
                <a:noFill/>
              </a:ln>
              <a:solidFill>
                <a:srgbClr val="FF0000"/>
              </a:solidFill>
              <a:effectLst/>
              <a:uLnTx/>
              <a:uFillTx/>
              <a:latin typeface="Perpetua" pitchFamily="18" charset="0"/>
              <a:ea typeface="+mj-ea"/>
              <a:cs typeface="+mj-cs"/>
            </a:endParaRPr>
          </a:p>
        </p:txBody>
      </p:sp>
      <p:pic>
        <p:nvPicPr>
          <p:cNvPr id="77830" name="Picture 6" descr="File:Iodine wb sca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6200"/>
            <a:ext cx="5743575"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4572000"/>
            <a:ext cx="1985696"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1" i="0" u="none" strike="noStrike" kern="1200" cap="none" spc="0" normalizeH="0" baseline="0" noProof="0" dirty="0" smtClean="0">
                <a:ln>
                  <a:noFill/>
                </a:ln>
                <a:solidFill>
                  <a:srgbClr val="FF0000"/>
                </a:solidFill>
                <a:effectLst/>
                <a:uLnTx/>
                <a:uFillTx/>
                <a:latin typeface="Perpetua" pitchFamily="18" charset="0"/>
                <a:ea typeface="+mj-ea"/>
                <a:cs typeface="+mj-cs"/>
              </a:rPr>
              <a:t>PET-CT Scan</a:t>
            </a:r>
          </a:p>
          <a:p>
            <a:pPr marL="0" marR="0" indent="0" algn="l" defTabSz="914400" rtl="0" eaLnBrk="1" fontAlgn="auto" latinLnBrk="0" hangingPunct="1">
              <a:lnSpc>
                <a:spcPct val="100000"/>
              </a:lnSpc>
              <a:spcBef>
                <a:spcPct val="0"/>
              </a:spcBef>
              <a:spcAft>
                <a:spcPts val="0"/>
              </a:spcAft>
              <a:buClrTx/>
              <a:buSzTx/>
              <a:buFontTx/>
              <a:buNone/>
              <a:tabLst/>
            </a:pPr>
            <a:r>
              <a:rPr lang="en-US" sz="2400" b="1" dirty="0" smtClean="0">
                <a:solidFill>
                  <a:srgbClr val="FF0000"/>
                </a:solidFill>
                <a:latin typeface="Perpetua" pitchFamily="18" charset="0"/>
                <a:ea typeface="+mj-ea"/>
                <a:cs typeface="+mj-cs"/>
              </a:rPr>
              <a:t>Using a iodine-123 isotope</a:t>
            </a:r>
            <a:endParaRPr kumimoji="0" lang="en-US" sz="2400" b="1" i="0" u="none" strike="noStrike" kern="1200" cap="none" spc="0" normalizeH="0" baseline="0" noProof="0" dirty="0" smtClean="0">
              <a:ln>
                <a:noFill/>
              </a:ln>
              <a:solidFill>
                <a:srgbClr val="FF0000"/>
              </a:solidFill>
              <a:effectLst/>
              <a:uLnTx/>
              <a:uFillTx/>
              <a:latin typeface="Perpetua" pitchFamily="18" charset="0"/>
              <a:ea typeface="+mj-ea"/>
              <a:cs typeface="+mj-cs"/>
            </a:endParaRPr>
          </a:p>
        </p:txBody>
      </p:sp>
    </p:spTree>
    <p:extLst>
      <p:ext uri="{BB962C8B-B14F-4D97-AF65-F5344CB8AC3E}">
        <p14:creationId xmlns:p14="http://schemas.microsoft.com/office/powerpoint/2010/main" val="24698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1000"/>
                                        <p:tgtEl>
                                          <p:spTgt spid="77828"/>
                                        </p:tgtEl>
                                      </p:cBhvr>
                                    </p:animEffect>
                                    <p:anim calcmode="lin" valueType="num">
                                      <p:cBhvr>
                                        <p:cTn id="8" dur="1000" fill="hold"/>
                                        <p:tgtEl>
                                          <p:spTgt spid="77828"/>
                                        </p:tgtEl>
                                        <p:attrNameLst>
                                          <p:attrName>ppt_x</p:attrName>
                                        </p:attrNameLst>
                                      </p:cBhvr>
                                      <p:tavLst>
                                        <p:tav tm="0">
                                          <p:val>
                                            <p:strVal val="#ppt_x"/>
                                          </p:val>
                                        </p:tav>
                                        <p:tav tm="100000">
                                          <p:val>
                                            <p:strVal val="#ppt_x"/>
                                          </p:val>
                                        </p:tav>
                                      </p:tavLst>
                                    </p:anim>
                                    <p:anim calcmode="lin" valueType="num">
                                      <p:cBhvr>
                                        <p:cTn id="9" dur="1000" fill="hold"/>
                                        <p:tgtEl>
                                          <p:spTgt spid="778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7830"/>
                                        </p:tgtEl>
                                        <p:attrNameLst>
                                          <p:attrName>style.visibility</p:attrName>
                                        </p:attrNameLst>
                                      </p:cBhvr>
                                      <p:to>
                                        <p:strVal val="visible"/>
                                      </p:to>
                                    </p:set>
                                    <p:animEffect transition="in" filter="fade">
                                      <p:cBhvr>
                                        <p:cTn id="14" dur="1000"/>
                                        <p:tgtEl>
                                          <p:spTgt spid="77830"/>
                                        </p:tgtEl>
                                      </p:cBhvr>
                                    </p:animEffect>
                                    <p:anim calcmode="lin" valueType="num">
                                      <p:cBhvr>
                                        <p:cTn id="15" dur="1000" fill="hold"/>
                                        <p:tgtEl>
                                          <p:spTgt spid="77830"/>
                                        </p:tgtEl>
                                        <p:attrNameLst>
                                          <p:attrName>ppt_x</p:attrName>
                                        </p:attrNameLst>
                                      </p:cBhvr>
                                      <p:tavLst>
                                        <p:tav tm="0">
                                          <p:val>
                                            <p:strVal val="#ppt_x"/>
                                          </p:val>
                                        </p:tav>
                                        <p:tav tm="100000">
                                          <p:val>
                                            <p:strVal val="#ppt_x"/>
                                          </p:val>
                                        </p:tav>
                                      </p:tavLst>
                                    </p:anim>
                                    <p:anim calcmode="lin" valueType="num">
                                      <p:cBhvr>
                                        <p:cTn id="16" dur="1000" fill="hold"/>
                                        <p:tgtEl>
                                          <p:spTgt spid="778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Grp="1" noChangeAspect="1"/>
          </p:cNvGraphicFramePr>
          <p:nvPr>
            <p:ph idx="4294967295"/>
          </p:nvPr>
        </p:nvGraphicFramePr>
        <p:xfrm>
          <a:off x="990600" y="0"/>
          <a:ext cx="7010400" cy="6931025"/>
        </p:xfrm>
        <a:graphic>
          <a:graphicData uri="http://schemas.openxmlformats.org/presentationml/2006/ole">
            <mc:AlternateContent xmlns:mc="http://schemas.openxmlformats.org/markup-compatibility/2006">
              <mc:Choice xmlns:v="urn:schemas-microsoft-com:vml" Requires="v">
                <p:oleObj spid="_x0000_s68629" name="Document" r:id="rId3" imgW="5644860" imgH="7725548" progId="Word.Document.8">
                  <p:embed/>
                </p:oleObj>
              </mc:Choice>
              <mc:Fallback>
                <p:oleObj name="Document" r:id="rId3" imgW="5644860" imgH="7725548"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7010400" cy="693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1447800" y="381000"/>
            <a:ext cx="6805808" cy="330200"/>
          </a:xfrm>
        </p:spPr>
        <p:txBody>
          <a:bodyPr lIns="0" rIns="0" bIns="0" anchor="b"/>
          <a:lstStyle/>
          <a:p>
            <a:pPr eaLnBrk="1" hangingPunct="1"/>
            <a:r>
              <a:rPr lang="en-US" dirty="0" smtClean="0">
                <a:cs typeface="Segoe UI" charset="0"/>
              </a:rPr>
              <a:t>Atomic Structure</a:t>
            </a:r>
          </a:p>
        </p:txBody>
      </p:sp>
      <p:sp>
        <p:nvSpPr>
          <p:cNvPr id="45058" name="Content Placeholder 2"/>
          <p:cNvSpPr>
            <a:spLocks noGrp="1"/>
          </p:cNvSpPr>
          <p:nvPr>
            <p:ph idx="4294967295"/>
          </p:nvPr>
        </p:nvSpPr>
        <p:spPr>
          <a:xfrm>
            <a:off x="304801" y="714332"/>
            <a:ext cx="8534400" cy="5915068"/>
          </a:xfrm>
        </p:spPr>
        <p:txBody>
          <a:bodyPr/>
          <a:lstStyle/>
          <a:p>
            <a:pPr marL="273050" indent="-273050" eaLnBrk="1" hangingPunct="1"/>
            <a:r>
              <a:rPr lang="en-US" sz="2200" dirty="0" smtClean="0">
                <a:cs typeface="Segoe UI" charset="0"/>
              </a:rPr>
              <a:t>What we’ve seen so far…</a:t>
            </a:r>
          </a:p>
          <a:p>
            <a:pPr marL="273050" indent="-273050" eaLnBrk="1" hangingPunct="1"/>
            <a:r>
              <a:rPr lang="en-US" sz="2200" dirty="0" smtClean="0">
                <a:cs typeface="Segoe UI" charset="0"/>
              </a:rPr>
              <a:t>Dalton proved Democritus correct that matter was made of atoms using the consistent ratio of masses that combined during chemical reactions as evidence. </a:t>
            </a:r>
          </a:p>
          <a:p>
            <a:pPr marL="273050" indent="-273050" eaLnBrk="1" hangingPunct="1"/>
            <a:r>
              <a:rPr lang="en-US" sz="2200" dirty="0" smtClean="0">
                <a:cs typeface="Segoe UI" charset="0"/>
              </a:rPr>
              <a:t>Thompson theorized that atoms have equal positive and negative charges after discovering electrons in his deflected Cathode Ray experiment.</a:t>
            </a:r>
          </a:p>
          <a:p>
            <a:pPr marL="273050" indent="-273050" eaLnBrk="1" hangingPunct="1"/>
            <a:r>
              <a:rPr lang="en-US" sz="2200" dirty="0" smtClean="0">
                <a:cs typeface="Segoe UI" charset="0"/>
              </a:rPr>
              <a:t>Rutherford proved that there is a nucleus composed of positive charges in his gold foil experiment.</a:t>
            </a:r>
          </a:p>
          <a:p>
            <a:pPr marL="273050" indent="-273050" eaLnBrk="1" hangingPunct="1"/>
            <a:r>
              <a:rPr lang="en-US" sz="2200" dirty="0" smtClean="0">
                <a:cs typeface="Segoe UI" charset="0"/>
              </a:rPr>
              <a:t>What were their individual models?</a:t>
            </a:r>
          </a:p>
          <a:p>
            <a:pPr marL="639763" lvl="1" indent="-246063" eaLnBrk="1" hangingPunct="1"/>
            <a:r>
              <a:rPr lang="en-US" sz="2000" dirty="0" smtClean="0">
                <a:cs typeface="Segoe UI" charset="0"/>
              </a:rPr>
              <a:t>Dalton: Wooden Spheres</a:t>
            </a:r>
          </a:p>
          <a:p>
            <a:pPr marL="639763" lvl="1" indent="-246063" eaLnBrk="1" hangingPunct="1"/>
            <a:r>
              <a:rPr lang="en-US" sz="2000" dirty="0" smtClean="0">
                <a:cs typeface="Segoe UI" charset="0"/>
              </a:rPr>
              <a:t>Thompson: Plum Pudding</a:t>
            </a:r>
          </a:p>
          <a:p>
            <a:pPr marL="639763" lvl="1" indent="-246063" eaLnBrk="1" hangingPunct="1"/>
            <a:r>
              <a:rPr lang="en-US" sz="2000" dirty="0" smtClean="0">
                <a:cs typeface="Segoe UI" charset="0"/>
              </a:rPr>
              <a:t>Rutherford: Nucleus &amp; Electron Cloud</a:t>
            </a:r>
          </a:p>
          <a:p>
            <a:pPr marL="273050" indent="-273050" eaLnBrk="1" hangingPunct="1"/>
            <a:r>
              <a:rPr lang="en-US" sz="2200" dirty="0" smtClean="0">
                <a:cs typeface="Segoe UI" charset="0"/>
              </a:rPr>
              <a:t>We’ll develop this further and spend the next few days learning how atoms are constructed and how each element is different from the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58">
                                            <p:txEl>
                                              <p:pRg st="5" end="5"/>
                                            </p:txEl>
                                          </p:spTgt>
                                        </p:tgtEl>
                                        <p:attrNameLst>
                                          <p:attrName>style.visibility</p:attrName>
                                        </p:attrNameLst>
                                      </p:cBhvr>
                                      <p:to>
                                        <p:strVal val="visible"/>
                                      </p:to>
                                    </p:set>
                                    <p:animEffect transition="in" filter="dissolve">
                                      <p:cBhvr>
                                        <p:cTn id="7" dur="500"/>
                                        <p:tgtEl>
                                          <p:spTgt spid="4505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058">
                                            <p:txEl>
                                              <p:pRg st="6" end="6"/>
                                            </p:txEl>
                                          </p:spTgt>
                                        </p:tgtEl>
                                        <p:attrNameLst>
                                          <p:attrName>style.visibility</p:attrName>
                                        </p:attrNameLst>
                                      </p:cBhvr>
                                      <p:to>
                                        <p:strVal val="visible"/>
                                      </p:to>
                                    </p:set>
                                    <p:animEffect transition="in" filter="dissolve">
                                      <p:cBhvr>
                                        <p:cTn id="12" dur="500"/>
                                        <p:tgtEl>
                                          <p:spTgt spid="4505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5058">
                                            <p:txEl>
                                              <p:pRg st="7" end="7"/>
                                            </p:txEl>
                                          </p:spTgt>
                                        </p:tgtEl>
                                        <p:attrNameLst>
                                          <p:attrName>style.visibility</p:attrName>
                                        </p:attrNameLst>
                                      </p:cBhvr>
                                      <p:to>
                                        <p:strVal val="visible"/>
                                      </p:to>
                                    </p:set>
                                    <p:animEffect transition="in" filter="dissolve">
                                      <p:cBhvr>
                                        <p:cTn id="17" dur="500"/>
                                        <p:tgtEl>
                                          <p:spTgt spid="4505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058">
                                            <p:txEl>
                                              <p:pRg st="8" end="8"/>
                                            </p:txEl>
                                          </p:spTgt>
                                        </p:tgtEl>
                                        <p:attrNameLst>
                                          <p:attrName>style.visibility</p:attrName>
                                        </p:attrNameLst>
                                      </p:cBhvr>
                                      <p:to>
                                        <p:strVal val="visible"/>
                                      </p:to>
                                    </p:set>
                                    <p:animEffect transition="in" filter="dissolve">
                                      <p:cBhvr>
                                        <p:cTn id="22" dur="500"/>
                                        <p:tgtEl>
                                          <p:spTgt spid="450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lIns="0" rIns="0" bIns="0" anchor="b"/>
          <a:lstStyle/>
          <a:p>
            <a:pPr eaLnBrk="1" hangingPunct="1"/>
            <a:r>
              <a:rPr lang="en-US" smtClean="0">
                <a:cs typeface="Segoe UI" charset="0"/>
              </a:rPr>
              <a:t>Atomic Structure </a:t>
            </a:r>
          </a:p>
        </p:txBody>
      </p:sp>
      <p:sp>
        <p:nvSpPr>
          <p:cNvPr id="25602" name="Rectangle 3"/>
          <p:cNvSpPr>
            <a:spLocks noGrp="1" noChangeArrowheads="1"/>
          </p:cNvSpPr>
          <p:nvPr>
            <p:ph idx="4294967295"/>
          </p:nvPr>
        </p:nvSpPr>
        <p:spPr>
          <a:xfrm>
            <a:off x="76200" y="1341438"/>
            <a:ext cx="9067800" cy="5287962"/>
          </a:xfrm>
        </p:spPr>
        <p:txBody>
          <a:bodyPr/>
          <a:lstStyle/>
          <a:p>
            <a:pPr marL="342900" indent="-342900" eaLnBrk="1" hangingPunct="1"/>
            <a:r>
              <a:rPr lang="en-US" sz="2800" dirty="0" smtClean="0">
                <a:cs typeface="Segoe UI" charset="0"/>
              </a:rPr>
              <a:t>Objectives:</a:t>
            </a:r>
          </a:p>
          <a:p>
            <a:pPr marL="342900" indent="-342900" eaLnBrk="1" hangingPunct="1"/>
            <a:r>
              <a:rPr lang="en-US" sz="2800" b="1" dirty="0" smtClean="0">
                <a:solidFill>
                  <a:srgbClr val="FF0000"/>
                </a:solidFill>
                <a:cs typeface="Segoe UI" charset="0"/>
              </a:rPr>
              <a:t>Part 1</a:t>
            </a:r>
          </a:p>
          <a:p>
            <a:pPr marL="342900" indent="-342900" eaLnBrk="1" hangingPunct="1"/>
            <a:r>
              <a:rPr lang="en-US" sz="2800" dirty="0" smtClean="0">
                <a:cs typeface="Segoe UI" charset="0"/>
              </a:rPr>
              <a:t>Identify the three subatomic particles that make up an atom.</a:t>
            </a:r>
          </a:p>
          <a:p>
            <a:pPr marL="342900" indent="-342900" eaLnBrk="1" hangingPunct="1"/>
            <a:r>
              <a:rPr lang="en-US" sz="2800" dirty="0" smtClean="0">
                <a:cs typeface="Segoe UI" charset="0"/>
              </a:rPr>
              <a:t>List the properties that can </a:t>
            </a:r>
            <a:r>
              <a:rPr lang="en-US" sz="2800" dirty="0">
                <a:cs typeface="Segoe UI" charset="0"/>
              </a:rPr>
              <a:t>b</a:t>
            </a:r>
            <a:r>
              <a:rPr lang="en-US" sz="2800" dirty="0" smtClean="0">
                <a:cs typeface="Segoe UI" charset="0"/>
              </a:rPr>
              <a:t>e used to compare protons, electrons, and neutrons.</a:t>
            </a:r>
          </a:p>
          <a:p>
            <a:pPr marL="342900" indent="-342900" eaLnBrk="1" hangingPunct="1"/>
            <a:r>
              <a:rPr lang="en-US" sz="2800" b="1" dirty="0" smtClean="0">
                <a:solidFill>
                  <a:srgbClr val="FF0000"/>
                </a:solidFill>
                <a:cs typeface="Segoe UI" charset="0"/>
              </a:rPr>
              <a:t>Part 2</a:t>
            </a:r>
          </a:p>
          <a:p>
            <a:pPr marL="342900" indent="-342900" eaLnBrk="1" hangingPunct="1"/>
            <a:r>
              <a:rPr lang="en-US" sz="2800" dirty="0" smtClean="0">
                <a:cs typeface="Segoe UI" charset="0"/>
              </a:rPr>
              <a:t>List features that make atoms of one element different from another.</a:t>
            </a:r>
          </a:p>
          <a:p>
            <a:pPr marL="342900" indent="-342900" eaLnBrk="1" hangingPunct="1"/>
            <a:r>
              <a:rPr lang="en-US" sz="2800" dirty="0" smtClean="0">
                <a:cs typeface="Segoe UI" charset="0"/>
              </a:rPr>
              <a:t>Define what an isotope is and identify what makes isotope of the same element different.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en-US" sz="3200" smtClean="0">
                <a:solidFill>
                  <a:schemeClr val="hlink"/>
                </a:solidFill>
                <a:cs typeface="Segoe UI" charset="0"/>
              </a:rPr>
              <a:t>Vocabulary</a:t>
            </a:r>
          </a:p>
        </p:txBody>
      </p:sp>
      <p:sp>
        <p:nvSpPr>
          <p:cNvPr id="26626" name="Rectangle 3"/>
          <p:cNvSpPr>
            <a:spLocks noGrp="1"/>
          </p:cNvSpPr>
          <p:nvPr>
            <p:ph type="body" idx="1"/>
          </p:nvPr>
        </p:nvSpPr>
        <p:spPr/>
        <p:txBody>
          <a:bodyPr/>
          <a:lstStyle/>
          <a:p>
            <a:pPr eaLnBrk="1" hangingPunct="1"/>
            <a:r>
              <a:rPr lang="en-US" smtClean="0">
                <a:solidFill>
                  <a:schemeClr val="hlink"/>
                </a:solidFill>
                <a:cs typeface="Segoe UI" charset="0"/>
              </a:rPr>
              <a:t>Proton</a:t>
            </a:r>
          </a:p>
          <a:p>
            <a:pPr eaLnBrk="1" hangingPunct="1"/>
            <a:r>
              <a:rPr lang="en-US" smtClean="0">
                <a:solidFill>
                  <a:schemeClr val="hlink"/>
                </a:solidFill>
                <a:cs typeface="Segoe UI" charset="0"/>
              </a:rPr>
              <a:t>Electron</a:t>
            </a:r>
          </a:p>
          <a:p>
            <a:pPr eaLnBrk="1" hangingPunct="1"/>
            <a:r>
              <a:rPr lang="en-US" smtClean="0">
                <a:solidFill>
                  <a:schemeClr val="hlink"/>
                </a:solidFill>
                <a:cs typeface="Segoe UI" charset="0"/>
              </a:rPr>
              <a:t>Neutron</a:t>
            </a:r>
          </a:p>
          <a:p>
            <a:pPr eaLnBrk="1" hangingPunct="1"/>
            <a:r>
              <a:rPr lang="en-US" smtClean="0">
                <a:solidFill>
                  <a:schemeClr val="hlink"/>
                </a:solidFill>
                <a:cs typeface="Segoe UI" charset="0"/>
              </a:rPr>
              <a:t>Atomic Number</a:t>
            </a:r>
          </a:p>
          <a:p>
            <a:pPr eaLnBrk="1" hangingPunct="1"/>
            <a:r>
              <a:rPr lang="en-US" smtClean="0">
                <a:solidFill>
                  <a:schemeClr val="hlink"/>
                </a:solidFill>
                <a:cs typeface="Segoe UI" charset="0"/>
              </a:rPr>
              <a:t>Mass Number</a:t>
            </a:r>
          </a:p>
          <a:p>
            <a:pPr eaLnBrk="1" hangingPunct="1"/>
            <a:r>
              <a:rPr lang="en-US" smtClean="0">
                <a:solidFill>
                  <a:schemeClr val="hlink"/>
                </a:solidFill>
                <a:cs typeface="Segoe UI" charset="0"/>
              </a:rPr>
              <a:t>Isotopes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700" y="381000"/>
            <a:ext cx="8229600" cy="639763"/>
          </a:xfrm>
        </p:spPr>
        <p:txBody>
          <a:bodyPr/>
          <a:lstStyle/>
          <a:p>
            <a:pPr eaLnBrk="1" hangingPunct="1"/>
            <a:r>
              <a:rPr lang="en-US" altLang="en-US" smtClean="0"/>
              <a:t>Atoms</a:t>
            </a:r>
          </a:p>
        </p:txBody>
      </p:sp>
      <p:sp>
        <p:nvSpPr>
          <p:cNvPr id="18435" name="Rectangle 3"/>
          <p:cNvSpPr>
            <a:spLocks noGrp="1" noChangeArrowheads="1"/>
          </p:cNvSpPr>
          <p:nvPr>
            <p:ph idx="1"/>
          </p:nvPr>
        </p:nvSpPr>
        <p:spPr>
          <a:xfrm>
            <a:off x="4217988" y="2209800"/>
            <a:ext cx="4926012" cy="4114800"/>
          </a:xfrm>
        </p:spPr>
        <p:txBody>
          <a:bodyPr/>
          <a:lstStyle/>
          <a:p>
            <a:pPr eaLnBrk="1" hangingPunct="1"/>
            <a:r>
              <a:rPr lang="en-US" altLang="en-US" sz="2800" dirty="0" smtClean="0"/>
              <a:t>All matter is made of very small particles called atoms. </a:t>
            </a:r>
          </a:p>
          <a:p>
            <a:pPr eaLnBrk="1" hangingPunct="1"/>
            <a:r>
              <a:rPr lang="en-US" altLang="en-US" sz="2800" u="sng" dirty="0" smtClean="0"/>
              <a:t>An </a:t>
            </a:r>
            <a:r>
              <a:rPr lang="en-US" altLang="en-US" sz="2800" b="1" u="sng" dirty="0" smtClean="0">
                <a:solidFill>
                  <a:srgbClr val="FF0000"/>
                </a:solidFill>
              </a:rPr>
              <a:t>atom</a:t>
            </a:r>
            <a:r>
              <a:rPr lang="en-US" altLang="en-US" sz="2800" u="sng" dirty="0" smtClean="0">
                <a:solidFill>
                  <a:srgbClr val="FF0000"/>
                </a:solidFill>
              </a:rPr>
              <a:t> </a:t>
            </a:r>
            <a:r>
              <a:rPr lang="en-US" altLang="en-US" sz="2800" u="sng" dirty="0" smtClean="0"/>
              <a:t>is the smallest unit of matter that cannot be broken down by chemical means</a:t>
            </a:r>
            <a:r>
              <a:rPr lang="en-US" altLang="en-US" sz="2800" dirty="0" smtClean="0"/>
              <a:t>.</a:t>
            </a:r>
          </a:p>
          <a:p>
            <a:pPr lvl="1" eaLnBrk="1" hangingPunct="1"/>
            <a:r>
              <a:rPr lang="en-US" altLang="en-US" sz="2400" dirty="0" smtClean="0"/>
              <a:t>This means that there are smaller parts, but these smaller parts are not true matter.</a:t>
            </a:r>
          </a:p>
        </p:txBody>
      </p:sp>
      <p:sp>
        <p:nvSpPr>
          <p:cNvPr id="18437" name="Rectangle 1"/>
          <p:cNvSpPr>
            <a:spLocks noChangeArrowheads="1"/>
          </p:cNvSpPr>
          <p:nvPr/>
        </p:nvSpPr>
        <p:spPr bwMode="auto">
          <a:xfrm>
            <a:off x="12700" y="1082399"/>
            <a:ext cx="8969375"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r>
              <a:rPr lang="en-US" altLang="en-US" sz="2800" dirty="0">
                <a:latin typeface="+mj-lt"/>
              </a:rPr>
              <a:t>Every living and nonliving thing is made of matter. </a:t>
            </a:r>
          </a:p>
          <a:p>
            <a:pPr eaLnBrk="1" hangingPunct="1"/>
            <a:r>
              <a:rPr lang="en-US" altLang="en-US" sz="2800" u="sng" dirty="0">
                <a:latin typeface="+mj-lt"/>
              </a:rPr>
              <a:t>Matter is anything that has mass and takes up space.</a:t>
            </a:r>
          </a:p>
        </p:txBody>
      </p:sp>
      <p:pic>
        <p:nvPicPr>
          <p:cNvPr id="8" name="Picture 5"/>
          <p:cNvPicPr>
            <a:picLocks noChangeAspect="1" noChangeArrowheads="1"/>
          </p:cNvPicPr>
          <p:nvPr/>
        </p:nvPicPr>
        <p:blipFill>
          <a:blip r:embed="rId3"/>
          <a:srcRect t="4436"/>
          <a:stretch>
            <a:fillRect/>
          </a:stretch>
        </p:blipFill>
        <p:spPr bwMode="auto">
          <a:xfrm>
            <a:off x="168387" y="2811462"/>
            <a:ext cx="4267041" cy="3894138"/>
          </a:xfrm>
          <a:prstGeom prst="rect">
            <a:avLst/>
          </a:prstGeom>
          <a:noFill/>
          <a:ln w="9525">
            <a:noFill/>
            <a:miter lim="800000"/>
            <a:headEnd/>
            <a:tailEnd/>
          </a:ln>
        </p:spPr>
      </p:pic>
    </p:spTree>
    <p:extLst>
      <p:ext uri="{BB962C8B-B14F-4D97-AF65-F5344CB8AC3E}">
        <p14:creationId xmlns:p14="http://schemas.microsoft.com/office/powerpoint/2010/main" val="1406860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2095500"/>
            <a:ext cx="5305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2"/>
          <p:cNvSpPr>
            <a:spLocks noGrp="1" noChangeArrowheads="1"/>
          </p:cNvSpPr>
          <p:nvPr>
            <p:ph type="title"/>
          </p:nvPr>
        </p:nvSpPr>
        <p:spPr/>
        <p:txBody>
          <a:bodyPr/>
          <a:lstStyle/>
          <a:p>
            <a:pPr eaLnBrk="1" hangingPunct="1"/>
            <a:r>
              <a:rPr lang="en-US" altLang="en-US" smtClean="0"/>
              <a:t>Atoms: Subatomic Particles</a:t>
            </a:r>
          </a:p>
        </p:txBody>
      </p:sp>
      <p:sp>
        <p:nvSpPr>
          <p:cNvPr id="20484" name="Rectangle 3"/>
          <p:cNvSpPr>
            <a:spLocks noGrp="1" noChangeArrowheads="1"/>
          </p:cNvSpPr>
          <p:nvPr>
            <p:ph idx="1"/>
          </p:nvPr>
        </p:nvSpPr>
        <p:spPr>
          <a:xfrm>
            <a:off x="76200" y="1341438"/>
            <a:ext cx="8229600" cy="1782762"/>
          </a:xfrm>
        </p:spPr>
        <p:txBody>
          <a:bodyPr/>
          <a:lstStyle/>
          <a:p>
            <a:pPr eaLnBrk="1" hangingPunct="1"/>
            <a:r>
              <a:rPr lang="en-US" altLang="en-US" smtClean="0"/>
              <a:t>The atom is composed of three main types of smaller “subatomic” particles.</a:t>
            </a:r>
          </a:p>
        </p:txBody>
      </p:sp>
      <p:sp>
        <p:nvSpPr>
          <p:cNvPr id="20485" name="Rectangle 1"/>
          <p:cNvSpPr>
            <a:spLocks noChangeArrowheads="1"/>
          </p:cNvSpPr>
          <p:nvPr/>
        </p:nvSpPr>
        <p:spPr bwMode="auto">
          <a:xfrm>
            <a:off x="0" y="24384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173038" indent="-173038">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defRPr/>
            </a:pPr>
            <a:r>
              <a:rPr lang="en-US" altLang="en-US" u="sng" dirty="0" smtClean="0">
                <a:solidFill>
                  <a:srgbClr val="000000"/>
                </a:solidFill>
              </a:rPr>
              <a:t>(p+) Protons:</a:t>
            </a:r>
            <a:r>
              <a:rPr lang="en-US" altLang="en-US" u="sng" dirty="0" smtClean="0"/>
              <a:t> positively charged particles.</a:t>
            </a:r>
          </a:p>
          <a:p>
            <a:pPr eaLnBrk="1" hangingPunct="1">
              <a:defRPr/>
            </a:pPr>
            <a:r>
              <a:rPr lang="en-US" altLang="en-US" u="sng" dirty="0" smtClean="0">
                <a:solidFill>
                  <a:srgbClr val="000000"/>
                </a:solidFill>
              </a:rPr>
              <a:t>(n°) Neutrons:</a:t>
            </a:r>
            <a:r>
              <a:rPr lang="en-US" altLang="en-US" u="sng" dirty="0" smtClean="0"/>
              <a:t> particles with no charge.</a:t>
            </a:r>
          </a:p>
          <a:p>
            <a:pPr eaLnBrk="1" hangingPunct="1">
              <a:defRPr/>
            </a:pPr>
            <a:r>
              <a:rPr lang="en-US" altLang="en-US" u="sng" dirty="0" smtClean="0">
                <a:solidFill>
                  <a:srgbClr val="000000"/>
                </a:solidFill>
              </a:rPr>
              <a:t>(e-) Electrons:</a:t>
            </a:r>
            <a:r>
              <a:rPr lang="en-US" altLang="en-US" u="sng" dirty="0" smtClean="0"/>
              <a:t> negatively charged particles. </a:t>
            </a:r>
            <a:endParaRPr lang="en-US" altLang="en-US" sz="1800" u="sng"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75831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t="4436"/>
          <a:stretch>
            <a:fillRect/>
          </a:stretch>
        </p:blipFill>
        <p:spPr bwMode="auto">
          <a:xfrm>
            <a:off x="4953000" y="1752600"/>
            <a:ext cx="4049601" cy="3695700"/>
          </a:xfrm>
          <a:prstGeom prst="rect">
            <a:avLst/>
          </a:prstGeom>
          <a:noFill/>
          <a:ln w="9525">
            <a:noFill/>
            <a:miter lim="800000"/>
            <a:headEnd/>
            <a:tailEnd/>
          </a:ln>
        </p:spPr>
      </p:pic>
      <p:sp>
        <p:nvSpPr>
          <p:cNvPr id="29697" name="Rectangle 2"/>
          <p:cNvSpPr>
            <a:spLocks noGrp="1"/>
          </p:cNvSpPr>
          <p:nvPr>
            <p:ph type="title"/>
          </p:nvPr>
        </p:nvSpPr>
        <p:spPr>
          <a:xfrm>
            <a:off x="29817" y="91281"/>
            <a:ext cx="8229600" cy="639763"/>
          </a:xfrm>
          <a:solidFill>
            <a:srgbClr val="D42D2D"/>
          </a:solidFill>
        </p:spPr>
        <p:txBody>
          <a:bodyPr/>
          <a:lstStyle/>
          <a:p>
            <a:r>
              <a:rPr lang="en-US" sz="3200" dirty="0" smtClean="0">
                <a:cs typeface="Segoe UI" charset="0"/>
              </a:rPr>
              <a:t>Atomic Structure</a:t>
            </a:r>
          </a:p>
        </p:txBody>
      </p:sp>
      <p:sp>
        <p:nvSpPr>
          <p:cNvPr id="29698" name="Rectangle 3"/>
          <p:cNvSpPr>
            <a:spLocks noGrp="1"/>
          </p:cNvSpPr>
          <p:nvPr>
            <p:ph type="body" idx="1"/>
          </p:nvPr>
        </p:nvSpPr>
        <p:spPr>
          <a:xfrm>
            <a:off x="76199" y="838200"/>
            <a:ext cx="5078339" cy="6019800"/>
          </a:xfrm>
        </p:spPr>
        <p:txBody>
          <a:bodyPr>
            <a:normAutofit lnSpcReduction="10000"/>
          </a:bodyPr>
          <a:lstStyle/>
          <a:p>
            <a:pPr>
              <a:lnSpc>
                <a:spcPct val="90000"/>
              </a:lnSpc>
            </a:pPr>
            <a:r>
              <a:rPr lang="en-US" dirty="0" smtClean="0">
                <a:cs typeface="Segoe UI" charset="0"/>
              </a:rPr>
              <a:t>The subatomic particles are found in two distinct regions:</a:t>
            </a:r>
          </a:p>
          <a:p>
            <a:pPr>
              <a:lnSpc>
                <a:spcPct val="90000"/>
              </a:lnSpc>
            </a:pPr>
            <a:r>
              <a:rPr lang="en-US" b="1" u="sng" dirty="0" smtClean="0">
                <a:cs typeface="Segoe UI" charset="0"/>
              </a:rPr>
              <a:t>The Nucleus</a:t>
            </a:r>
            <a:r>
              <a:rPr lang="en-US" u="sng" dirty="0" smtClean="0">
                <a:cs typeface="Segoe UI" charset="0"/>
              </a:rPr>
              <a:t>: contains 99.9% of the mass and 100% of the positive charge.</a:t>
            </a:r>
          </a:p>
          <a:p>
            <a:pPr>
              <a:lnSpc>
                <a:spcPct val="90000"/>
              </a:lnSpc>
            </a:pPr>
            <a:r>
              <a:rPr lang="en-US" u="sng" dirty="0" smtClean="0">
                <a:cs typeface="Segoe UI" charset="0"/>
              </a:rPr>
              <a:t>Protons and Neutrons are here</a:t>
            </a:r>
          </a:p>
          <a:p>
            <a:pPr>
              <a:lnSpc>
                <a:spcPct val="90000"/>
              </a:lnSpc>
            </a:pPr>
            <a:r>
              <a:rPr lang="en-US" b="1" u="sng" dirty="0" smtClean="0">
                <a:cs typeface="Segoe UI" charset="0"/>
              </a:rPr>
              <a:t>The Electron Cloud</a:t>
            </a:r>
            <a:r>
              <a:rPr lang="en-US" u="sng" dirty="0" smtClean="0">
                <a:cs typeface="Segoe UI" charset="0"/>
              </a:rPr>
              <a:t>: (Aka orbitals) 99.9% of the volume &amp; 100% of the negative charge.</a:t>
            </a:r>
          </a:p>
          <a:p>
            <a:pPr>
              <a:lnSpc>
                <a:spcPct val="90000"/>
              </a:lnSpc>
            </a:pPr>
            <a:r>
              <a:rPr lang="en-US" u="sng" dirty="0" smtClean="0">
                <a:cs typeface="Segoe UI" charset="0"/>
              </a:rPr>
              <a:t>Electrons are here.</a:t>
            </a:r>
          </a:p>
        </p:txBody>
      </p:sp>
      <p:sp>
        <p:nvSpPr>
          <p:cNvPr id="3" name="Rectangle 2"/>
          <p:cNvSpPr/>
          <p:nvPr/>
        </p:nvSpPr>
        <p:spPr>
          <a:xfrm>
            <a:off x="6858000" y="243682"/>
            <a:ext cx="2128036" cy="1295400"/>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Electron Cloud:</a:t>
            </a:r>
          </a:p>
          <a:p>
            <a:pPr algn="ctr"/>
            <a:r>
              <a:rPr lang="en-US" dirty="0" smtClean="0">
                <a:solidFill>
                  <a:schemeClr val="tx1"/>
                </a:solidFill>
              </a:rPr>
              <a:t>Electrons orbit the nucleus in a cloud in orbitals.</a:t>
            </a:r>
            <a:endParaRPr lang="en-US" dirty="0">
              <a:solidFill>
                <a:schemeClr val="tx1"/>
              </a:solidFill>
            </a:endParaRPr>
          </a:p>
        </p:txBody>
      </p:sp>
      <p:cxnSp>
        <p:nvCxnSpPr>
          <p:cNvPr id="5" name="Straight Arrow Connector 4"/>
          <p:cNvCxnSpPr>
            <a:stCxn id="3" idx="2"/>
          </p:cNvCxnSpPr>
          <p:nvPr/>
        </p:nvCxnSpPr>
        <p:spPr>
          <a:xfrm flipH="1">
            <a:off x="7467600" y="1539082"/>
            <a:ext cx="454418" cy="76914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244522" y="5273675"/>
            <a:ext cx="1981200" cy="1295400"/>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Nucleus:</a:t>
            </a:r>
          </a:p>
          <a:p>
            <a:pPr algn="ctr"/>
            <a:r>
              <a:rPr lang="en-US" dirty="0" smtClean="0">
                <a:solidFill>
                  <a:schemeClr val="tx1"/>
                </a:solidFill>
              </a:rPr>
              <a:t>Where the protons and neutrons are.</a:t>
            </a:r>
            <a:endParaRPr lang="en-US" dirty="0">
              <a:solidFill>
                <a:schemeClr val="tx1"/>
              </a:solidFill>
            </a:endParaRPr>
          </a:p>
        </p:txBody>
      </p:sp>
      <p:cxnSp>
        <p:nvCxnSpPr>
          <p:cNvPr id="17" name="Straight Arrow Connector 16"/>
          <p:cNvCxnSpPr>
            <a:stCxn id="16" idx="0"/>
          </p:cNvCxnSpPr>
          <p:nvPr/>
        </p:nvCxnSpPr>
        <p:spPr>
          <a:xfrm flipV="1">
            <a:off x="6235122" y="3657600"/>
            <a:ext cx="622878" cy="161607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www.PresenterMedia.com - atom molecule">
  <a:themeElements>
    <a:clrScheme name="Custom 1">
      <a:dk1>
        <a:sysClr val="windowText" lastClr="000000"/>
      </a:dk1>
      <a:lt1>
        <a:sysClr val="window" lastClr="FFFFFF"/>
      </a:lt1>
      <a:dk2>
        <a:srgbClr val="323232"/>
      </a:dk2>
      <a:lt2>
        <a:srgbClr val="E3DED1"/>
      </a:lt2>
      <a:accent1>
        <a:srgbClr val="F07F09"/>
      </a:accent1>
      <a:accent2>
        <a:srgbClr val="E7DD3B"/>
      </a:accent2>
      <a:accent3>
        <a:srgbClr val="1B587C"/>
      </a:accent3>
      <a:accent4>
        <a:srgbClr val="7BCD31"/>
      </a:accent4>
      <a:accent5>
        <a:srgbClr val="30C5A0"/>
      </a:accent5>
      <a:accent6>
        <a:srgbClr val="8931BB"/>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18443</TotalTime>
  <Words>1921</Words>
  <Application>Microsoft Office PowerPoint</Application>
  <PresentationFormat>On-screen Show (4:3)</PresentationFormat>
  <Paragraphs>255</Paragraphs>
  <Slides>35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Segoe UI</vt:lpstr>
      <vt:lpstr>Cambria</vt:lpstr>
      <vt:lpstr>Perpetua</vt:lpstr>
      <vt:lpstr>Century Gothic</vt:lpstr>
      <vt:lpstr>Calibri</vt:lpstr>
      <vt:lpstr>www.PresenterMedia.com - atom molecule</vt:lpstr>
      <vt:lpstr>Document</vt:lpstr>
      <vt:lpstr>Chapter 4</vt:lpstr>
      <vt:lpstr>PowerPoint Presentation</vt:lpstr>
      <vt:lpstr>Modern Atomic Models</vt:lpstr>
      <vt:lpstr>Atomic Structure</vt:lpstr>
      <vt:lpstr>Atomic Structure </vt:lpstr>
      <vt:lpstr>Vocabulary</vt:lpstr>
      <vt:lpstr>Atoms</vt:lpstr>
      <vt:lpstr>Atoms: Subatomic Particles</vt:lpstr>
      <vt:lpstr>Atomic Structure</vt:lpstr>
      <vt:lpstr>The Atom: The particles are dynamic.</vt:lpstr>
      <vt:lpstr>Atomic Structure</vt:lpstr>
      <vt:lpstr>Atomic Structure: Particle Mass</vt:lpstr>
      <vt:lpstr>Not completely different from their masses, the size of an electron is 1000th the diameter of protons &amp; electrons.</vt:lpstr>
      <vt:lpstr>Atomic Structure: Charge</vt:lpstr>
      <vt:lpstr>Quick Facts. Put an atom into perspective.</vt:lpstr>
      <vt:lpstr>Put this into perspective…</vt:lpstr>
      <vt:lpstr>Summarize the subatomic particles in the chart…</vt:lpstr>
      <vt:lpstr>Atomic Structure: Location</vt:lpstr>
      <vt:lpstr>What is an Element?</vt:lpstr>
      <vt:lpstr>Atomic Structure. Intro to the Periodic Table</vt:lpstr>
      <vt:lpstr>Atomic Structure. Intro to the Periodic Table</vt:lpstr>
      <vt:lpstr>PowerPoint Presentation</vt:lpstr>
      <vt:lpstr>Atomic Structure</vt:lpstr>
      <vt:lpstr>Periodic Table Key</vt:lpstr>
      <vt:lpstr>Atomic Structure</vt:lpstr>
      <vt:lpstr>Atomic Mass</vt:lpstr>
      <vt:lpstr>Calculating the # Neutrons</vt:lpstr>
      <vt:lpstr>Atomic Structure</vt:lpstr>
      <vt:lpstr>Atomic Structure: Practice</vt:lpstr>
      <vt:lpstr>Atomic Structure</vt:lpstr>
      <vt:lpstr>Periodic Table Key</vt:lpstr>
      <vt:lpstr>Atomic Structure…</vt:lpstr>
      <vt:lpstr>Atomic Structure: Isotopes</vt:lpstr>
      <vt:lpstr>PowerPoint Presentation</vt:lpstr>
      <vt:lpstr>PowerPoint Presentation</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
  <dc:creator>Ives, Keith</dc:creator>
  <cp:keywords/>
  <dc:description/>
  <cp:lastModifiedBy>Chiang, Kwok him</cp:lastModifiedBy>
  <cp:revision>315</cp:revision>
  <cp:lastPrinted>2011-11-16T13:52:26Z</cp:lastPrinted>
  <dcterms:modified xsi:type="dcterms:W3CDTF">2018-10-22T16:12:22Z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TC018572849991</vt:lpwstr>
  </property>
</Properties>
</file>